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4" r:id="rId4"/>
  </p:sldMasterIdLst>
  <p:notesMasterIdLst>
    <p:notesMasterId r:id="rId18"/>
  </p:notesMasterIdLst>
  <p:handoutMasterIdLst>
    <p:handoutMasterId r:id="rId19"/>
  </p:handoutMasterIdLst>
  <p:sldIdLst>
    <p:sldId id="380" r:id="rId5"/>
    <p:sldId id="369" r:id="rId6"/>
    <p:sldId id="381" r:id="rId7"/>
    <p:sldId id="382" r:id="rId8"/>
    <p:sldId id="386" r:id="rId9"/>
    <p:sldId id="394" r:id="rId10"/>
    <p:sldId id="395" r:id="rId11"/>
    <p:sldId id="396" r:id="rId12"/>
    <p:sldId id="383" r:id="rId13"/>
    <p:sldId id="384" r:id="rId14"/>
    <p:sldId id="397" r:id="rId15"/>
    <p:sldId id="392" r:id="rId16"/>
    <p:sldId id="370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34"/>
    <a:srgbClr val="005B69"/>
    <a:srgbClr val="2C426A"/>
    <a:srgbClr val="004C3B"/>
    <a:srgbClr val="2F534E"/>
    <a:srgbClr val="3F1C49"/>
    <a:srgbClr val="0F612D"/>
    <a:srgbClr val="6F9A2C"/>
    <a:srgbClr val="9B961E"/>
    <a:srgbClr val="C88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C0AE4-557C-4D57-BD50-C5AD80F49767}" v="5" dt="2021-10-20T21:41:25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>
        <p:scale>
          <a:sx n="78" d="100"/>
          <a:sy n="78" d="100"/>
        </p:scale>
        <p:origin x="-1056" y="9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42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B34A-B1A9-4D2B-A024-A0A7FA3BF31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1D3F-38FF-4B49-BC67-CBB66C4EE1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34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E1CBFE-39ED-46BC-9C9C-103DDCE6E370}" type="datetimeFigureOut">
              <a:rPr lang="pt-BR" smtClean="0"/>
              <a:t>07/12/2021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77194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393F1803-DC00-4827-808B-B52F3F5BBA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116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3" Type="http://schemas.openxmlformats.org/officeDocument/2006/relationships/image" Target="file:////Volumes/Criac&#807;a&#771;o/Compartilhado/03_Padrao%20Tesouro/02_Word/2019_/Cabecalhos%202019/Fundo@3x.pn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Users/VivianeBarros/Secretaria%20do%20Tesouro%20Nacional/ASCOM%20-%20Criac&#807;a&#771;o/ASCOM/01_Projetos/01_Gabinete/00_Videoconferencia/2021_08_24%20--%201&#186;%20ENCONT%202021/SETO-Tipografia1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file:////Users/VivianeBarros/Secretaria%20do%20Tesouro%20Nacional/ASCOM%20-%20Criac&#807;a&#771;o/ASCOM/01_Projetos/01_Gabinete/00_Videoconferencia/2021_08_24%20--%201&#186;%20ENCONT%202021/SETO-Tipografia1.png" TargetMode="External"/><Relationship Id="rId3" Type="http://schemas.openxmlformats.org/officeDocument/2006/relationships/image" Target="file:////Volumes/Criac&#807;a&#771;o/Compartilhado/03_Padrao%20Tesouro/02_Word/2019_/Cabecalhos%202019/Fundo@3x.pn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31E8B41-E6CC-426A-9EE0-5A0E53FE5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B1F754-5603-2D4C-9DCB-81E7CEBB6FCA}"/>
              </a:ext>
            </a:extLst>
          </p:cNvPr>
          <p:cNvSpPr/>
          <p:nvPr userDrawn="1"/>
        </p:nvSpPr>
        <p:spPr>
          <a:xfrm>
            <a:off x="1009046" y="27163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xmlns="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 dirty="0"/>
            </a:br>
            <a:fld id="{33D01F3E-E97B-2F43-A14E-386801581F92}" type="datetime4">
              <a:rPr lang="pt-BR" smtClean="0"/>
              <a:t>7 de dezembro de 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390" y="6307117"/>
            <a:ext cx="4074117" cy="5831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258918E-0E8F-483A-8451-18D91BC66B7D}"/>
              </a:ext>
            </a:extLst>
          </p:cNvPr>
          <p:cNvSpPr txBox="1"/>
          <p:nvPr userDrawn="1"/>
        </p:nvSpPr>
        <p:spPr>
          <a:xfrm>
            <a:off x="1049089" y="2848114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8A36F64C-E8FF-4D98-AF76-0231D91E0F4B}"/>
              </a:ext>
            </a:extLst>
          </p:cNvPr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832" y="606203"/>
            <a:ext cx="1387316" cy="7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6" name="Elipse 4">
            <a:extLst>
              <a:ext uri="{FF2B5EF4-FFF2-40B4-BE49-F238E27FC236}">
                <a16:creationId xmlns:a16="http://schemas.microsoft.com/office/drawing/2014/main" xmlns="" id="{45754641-F0B5-0741-B6F6-ADF6D267F61B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008FAA79-492F-3E42-9029-FA9110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9ABEE8A-01EE-6242-8141-8C8EC65DA6B9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D18EC084-032E-3047-9D31-E4F7C2EC844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1837B300-F6F0-0C42-A10A-FC8450312EF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661D816-2CC1-48A7-B006-060A7CC2DCB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9F3FD5EE-172C-448A-9FDA-7CC9B27FCC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415104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xmlns="" id="{B1AE6BBC-E884-6041-9C6F-70B6CF1EC9BD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A36691C-AED3-BE4C-A4D2-CE612B5F8DDF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9ADEF3B8-A199-D344-9C88-C43169D84CCC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79907F02-E1EE-094D-B50D-F0D4EF0C70F6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D04CC05-C3FA-4670-8DB0-2D9081CBDE2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0C1A57B5-1318-4D7F-86C5-A18FF9F82E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  <a:p>
            <a:endParaRPr lang="pt-B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xmlns="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10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A3E5797-2F54-8B4A-88D4-BE79BCFBC206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FA92E3D8-B793-6146-8F7A-D38D4511C6A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1F8CC7AF-9D31-7840-9977-3F34F6A30AD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BA755D4-0623-434F-B75C-0E3E7B49642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801BABFC-C054-4F1F-965B-3CEC0E9F70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111618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46778E-19B7-A341-9179-BF5C6F0C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563238"/>
            <a:ext cx="11147367" cy="506616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B957741-147A-A142-A870-F063C43C1009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DF33A863-0B11-474A-982E-C5EA2A32119D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xmlns="" id="{C1AD99BC-0637-2B4B-A6C4-995992163E47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F819A96-DEEA-4051-A6B3-3D259C10B3E4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xmlns="" id="{E8868603-E3E6-4B1E-93B7-76EAEC1B55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426280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84B511-1DD1-7141-9892-2115394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355BBA-3EEC-554F-9AEA-ECB851642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90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86BA34D7-4489-274C-8C01-0182E5ACFF0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6DECA8FC-4B7E-6D41-A938-3993B4D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19754466-C223-C345-84BA-48EC51CAF590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1ED088CF-EDEA-2D46-BCC9-90B1ACA915D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862B9240-57A5-4A4D-989E-8064A883494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DE4E3A2-08B1-4729-90B5-FFAE3F9C537C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CD570ABC-D1D2-410C-8ED3-39BA6DB832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141132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DuasColunas+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50CC1D0-3781-9344-953B-706A0F3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14" y="1559632"/>
            <a:ext cx="5463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BFF70E-AE82-C54D-8E0D-0C67CE4C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14" y="2505075"/>
            <a:ext cx="5463262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5413922-FEBC-6F45-B072-F79687B4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473" y="1559632"/>
            <a:ext cx="5490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A5C94A0-7D22-BE43-824A-AC2A2FD1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473" y="2505075"/>
            <a:ext cx="5490168" cy="39878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2496CEBC-26D4-3341-B3EA-E9FF390B846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72A74EFC-1859-7341-B708-9746C72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71DE9EFF-77E3-8849-91C2-CD672E6A26C9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183204D4-3A31-A945-A4E4-21A3EC9690B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BBA7F2E5-E0EE-C54A-BF9F-39B587AB049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C0861A9-1B03-4DA5-8118-8E003C01385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xmlns="" id="{12738E24-98C4-4C3B-8721-84B96D24BA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165725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9FA45-3D4A-AF4B-840B-2EF154B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62C497-6874-F047-90C1-2FC3CC39E83E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9C7D08D-A968-6E4F-8491-A71ADFD98FCA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987C9A01-344A-ED4C-BD10-0A0F5F3457B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xmlns="" id="{A7BF35CB-EE46-E84E-830C-4B72E3815E3D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5661B9A-C69F-4E9B-9D96-D36A8048890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7C114E67-72C3-4764-B4EF-E85E5572BC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294793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ítulo+Conteúdo+Coluna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B3375CB-34A3-4F42-B473-9313B505B1E4}"/>
              </a:ext>
            </a:extLst>
          </p:cNvPr>
          <p:cNvSpPr/>
          <p:nvPr userDrawn="1"/>
        </p:nvSpPr>
        <p:spPr>
          <a:xfrm>
            <a:off x="266007" y="1238596"/>
            <a:ext cx="1163781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91131E-A4F4-574A-BAD3-D9F2A84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449262"/>
            <a:ext cx="3932237" cy="96390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D352B2-E6E3-D54B-8A5A-F13F181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35" y="449262"/>
            <a:ext cx="6973860" cy="601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12824CE-EAC2-0A48-8283-B56D1359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04" y="1637607"/>
            <a:ext cx="3932237" cy="4829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4497370B-07ED-994B-919E-FEE3619A1E98}"/>
              </a:ext>
            </a:extLst>
          </p:cNvPr>
          <p:cNvCxnSpPr>
            <a:cxnSpLocks/>
          </p:cNvCxnSpPr>
          <p:nvPr userDrawn="1"/>
        </p:nvCxnSpPr>
        <p:spPr>
          <a:xfrm>
            <a:off x="523701" y="1438102"/>
            <a:ext cx="3932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2849883-7367-EA47-9C6B-C5AFCF437576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2206F433-C964-7248-AB18-6C09F5C802F3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35687642-7C96-E444-A29B-7D16C5E8CD0A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55E47C-6131-4D88-961B-646AC581956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CB99C0F5-686E-4A96-8951-9E07DEB5BB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309744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6BEBF13-9085-45E0-8035-12FA31076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B6E0F41-A6EF-46AE-A0EC-4EB0E0372F58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3" y="268400"/>
            <a:ext cx="2438402" cy="1320800"/>
          </a:xfrm>
          <a:prstGeom prst="rect">
            <a:avLst/>
          </a:prstGeom>
        </p:spPr>
      </p:pic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xmlns="" id="{BFA16247-9662-124C-9E2C-D543B91D1D3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6065661" y="-1293162"/>
            <a:ext cx="58526" cy="12190653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4F0FD0C-8125-4173-AA36-B80FA6C85C49}"/>
              </a:ext>
            </a:extLst>
          </p:cNvPr>
          <p:cNvSpPr txBox="1"/>
          <p:nvPr userDrawn="1"/>
        </p:nvSpPr>
        <p:spPr>
          <a:xfrm>
            <a:off x="1627269" y="1503657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971B095-19D3-EE47-8E7C-35BB33C76529}"/>
              </a:ext>
            </a:extLst>
          </p:cNvPr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390" y="6307117"/>
            <a:ext cx="4074117" cy="5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0371821-1FE6-1742-8190-9A8273D93D75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88793"/>
            <a:ext cx="11147368" cy="50581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5" name="Elipse 4">
            <a:extLst>
              <a:ext uri="{FF2B5EF4-FFF2-40B4-BE49-F238E27FC236}">
                <a16:creationId xmlns:a16="http://schemas.microsoft.com/office/drawing/2014/main" xmlns="" id="{01E7F24E-2FC5-0240-8DC2-498906C6B142}"/>
              </a:ext>
            </a:extLst>
          </p:cNvPr>
          <p:cNvSpPr/>
          <p:nvPr userDrawn="1"/>
        </p:nvSpPr>
        <p:spPr>
          <a:xfrm>
            <a:off x="588574" y="1712082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xmlns="" id="{9BF7E78E-306F-1143-9549-2CA3A14CDEE0}"/>
              </a:ext>
            </a:extLst>
          </p:cNvPr>
          <p:cNvSpPr/>
          <p:nvPr userDrawn="1"/>
        </p:nvSpPr>
        <p:spPr>
          <a:xfrm>
            <a:off x="588574" y="3425763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40" name="Elipse 4">
            <a:extLst>
              <a:ext uri="{FF2B5EF4-FFF2-40B4-BE49-F238E27FC236}">
                <a16:creationId xmlns:a16="http://schemas.microsoft.com/office/drawing/2014/main" xmlns="" id="{A9AD157B-BC1E-FE4F-9F75-DDA01DDFB0B9}"/>
              </a:ext>
            </a:extLst>
          </p:cNvPr>
          <p:cNvSpPr/>
          <p:nvPr userDrawn="1"/>
        </p:nvSpPr>
        <p:spPr>
          <a:xfrm>
            <a:off x="588574" y="2854536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41" name="Elipse 4">
            <a:extLst>
              <a:ext uri="{FF2B5EF4-FFF2-40B4-BE49-F238E27FC236}">
                <a16:creationId xmlns:a16="http://schemas.microsoft.com/office/drawing/2014/main" xmlns="" id="{4EEDC153-CA8E-E14D-86F6-905244AF0E76}"/>
              </a:ext>
            </a:extLst>
          </p:cNvPr>
          <p:cNvSpPr/>
          <p:nvPr userDrawn="1"/>
        </p:nvSpPr>
        <p:spPr>
          <a:xfrm>
            <a:off x="588574" y="2283309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xmlns="" id="{F15A51A8-9CA9-4948-A49E-5B523970157E}"/>
              </a:ext>
            </a:extLst>
          </p:cNvPr>
          <p:cNvSpPr/>
          <p:nvPr userDrawn="1"/>
        </p:nvSpPr>
        <p:spPr>
          <a:xfrm>
            <a:off x="588574" y="11408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74998CD7-2815-5C4F-9D9B-B28193E10B9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xmlns="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37D3EB60-B233-4E71-90DE-4E5D542E3E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BFC01D8-A3B5-4864-96BD-53D026135F2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Elipse 4">
            <a:extLst>
              <a:ext uri="{FF2B5EF4-FFF2-40B4-BE49-F238E27FC236}">
                <a16:creationId xmlns:a16="http://schemas.microsoft.com/office/drawing/2014/main" xmlns="" id="{F15A51A8-9CA9-4948-A49E-5B523970157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5A9F8B15-760A-FA48-8C8A-B5D1FB87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766B90A-7E76-4440-AD6A-EF41B8C288CA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16A196CE-92F7-5344-9719-6AE3BB9D8FC3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9AECAFE1-DCCA-7544-BDED-D0EDC168760F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F82DE6B-936D-4ABC-A4AC-5DA1992012D4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C90C3416-5D69-477B-990B-A982264ACB3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209170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xmlns="" id="{EFE2DA66-B7DC-E145-8F35-6A2938CFA8C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xmlns="" id="{E21552F2-7417-3646-B688-856156C0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3F5C8A32-D5D3-8B4D-9BBE-61F9945370E6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CE201807-F353-2345-B77C-42AD53356E34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xmlns="" id="{0DED8C16-E8D1-9B41-ADF6-2159D1B74BC0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7F2AB03-89B1-453F-B535-BCFFBEB7029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0971F4BF-B4BD-4EF7-BB2F-CC8CA72BE5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38300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2" name="Elipse 4">
            <a:extLst>
              <a:ext uri="{FF2B5EF4-FFF2-40B4-BE49-F238E27FC236}">
                <a16:creationId xmlns:a16="http://schemas.microsoft.com/office/drawing/2014/main" xmlns="" id="{76348CEA-5F85-714F-BF21-95C17F8BFFF9}"/>
              </a:ext>
            </a:extLst>
          </p:cNvPr>
          <p:cNvSpPr/>
          <p:nvPr userDrawn="1"/>
        </p:nvSpPr>
        <p:spPr>
          <a:xfrm>
            <a:off x="588574" y="480772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xmlns="" id="{CA8BE14E-99A7-3448-9312-4080874D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B3935C9-4580-184B-AF08-82CE97382147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64A7C4E1-F3F6-5E43-BCC3-8563D814BF55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15A692FC-9B84-B743-BC4E-72A6D1F2ACC3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92AE8D6-07CE-48FD-8243-C09CD345DF7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E70DC399-8762-4F12-A31B-4E0FC4818A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7254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20" name="Elipse 4">
            <a:extLst>
              <a:ext uri="{FF2B5EF4-FFF2-40B4-BE49-F238E27FC236}">
                <a16:creationId xmlns:a16="http://schemas.microsoft.com/office/drawing/2014/main" xmlns="" id="{B29B8339-CF04-4A41-BA5F-E3CB138C06EA}"/>
              </a:ext>
            </a:extLst>
          </p:cNvPr>
          <p:cNvSpPr/>
          <p:nvPr userDrawn="1"/>
        </p:nvSpPr>
        <p:spPr>
          <a:xfrm>
            <a:off x="588574" y="480304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xmlns="" id="{836B625A-4B50-CA41-93C7-3B2398C5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79E647C-B76F-734E-9017-BEC438792707}"/>
              </a:ext>
            </a:extLst>
          </p:cNvPr>
          <p:cNvSpPr/>
          <p:nvPr userDrawn="1"/>
        </p:nvSpPr>
        <p:spPr>
          <a:xfrm>
            <a:off x="-18855" y="-104010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2853C107-7DCA-AD47-8011-218C4E95EDC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99219C58-5552-E046-A490-2B7FAD553204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D2E912F-3D24-4244-A580-7A2107CEDCA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E5813308-86C3-4FB8-852A-1F0984826B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38477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9" name="Elipse 4">
            <a:extLst>
              <a:ext uri="{FF2B5EF4-FFF2-40B4-BE49-F238E27FC236}">
                <a16:creationId xmlns:a16="http://schemas.microsoft.com/office/drawing/2014/main" xmlns="" id="{C5D2FBF3-8C5C-1549-AC40-32A914F3BFF7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xmlns="" id="{BB78B758-CFFA-3B40-BD4A-4061A7C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EA156A9-FD19-C743-B90D-2FA296A32ADB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75D567FB-3246-9844-8F6D-60244101F983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28161752-6E56-8546-9E94-5B37678ACFF5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D7615BA-528E-4635-9844-B02DBAA7CBE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4A6B4A15-63F8-47E6-9918-183624DDE1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246868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8" name="Elipse 4">
            <a:extLst>
              <a:ext uri="{FF2B5EF4-FFF2-40B4-BE49-F238E27FC236}">
                <a16:creationId xmlns:a16="http://schemas.microsoft.com/office/drawing/2014/main" xmlns="" id="{0385E0BC-32A5-4A4A-B657-D1FA90D90709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xmlns="" id="{DE482813-AA91-A94B-8B8E-DB8FF5EF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06B3A27F-8B93-844D-A92E-E7C76CADED7A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0227D914-72C6-8340-95DF-BA8F04243F74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ED1F7EE7-E47C-924C-90E6-534C0FB2993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0CE043D-FB61-4732-AD47-F5D5CC7F381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85400AE8-25E8-4C07-8D75-2F54D11871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29204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xmlns="" id="{A1BFF539-2DFB-2E49-9432-162E3AC74AD3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1CB5074B-D761-0343-BA6C-5F535129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922ECC2-3B24-534C-8F15-78F054A5674D}"/>
              </a:ext>
            </a:extLst>
          </p:cNvPr>
          <p:cNvSpPr/>
          <p:nvPr userDrawn="1"/>
        </p:nvSpPr>
        <p:spPr>
          <a:xfrm>
            <a:off x="-18855" y="-120683"/>
            <a:ext cx="12210855" cy="505670"/>
          </a:xfrm>
          <a:prstGeom prst="rect">
            <a:avLst/>
          </a:prstGeom>
          <a:solidFill>
            <a:srgbClr val="2C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FB0BF122-30EE-1241-B7AE-FB719D835E3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xmlns="" id="{BB22A284-66FB-B94B-945B-9C9DE893760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7087C6F-3488-44DF-84E5-4D54BB30312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221" y="-104009"/>
            <a:ext cx="933542" cy="505669"/>
          </a:xfrm>
          <a:prstGeom prst="rect">
            <a:avLst/>
          </a:prstGeom>
        </p:spPr>
      </p:pic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C374BFEC-0A7F-42BD-B4D8-6659026AB1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pt-BR" sz="1000" dirty="0" err="1">
                <a:solidFill>
                  <a:schemeClr val="bg1"/>
                </a:solidFill>
              </a:rPr>
              <a:t>I</a:t>
            </a:r>
            <a:r>
              <a:rPr lang="pt-BR" sz="1000" dirty="0">
                <a:solidFill>
                  <a:schemeClr val="bg1"/>
                </a:solidFill>
              </a:rPr>
              <a:t> ENCONT 2021</a:t>
            </a:r>
          </a:p>
        </p:txBody>
      </p:sp>
    </p:spTree>
    <p:extLst>
      <p:ext uri="{BB962C8B-B14F-4D97-AF65-F5344CB8AC3E}">
        <p14:creationId xmlns:p14="http://schemas.microsoft.com/office/powerpoint/2010/main" val="24108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9EFF1FD-4EA4-CA4C-BF90-9157FE9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6"/>
            <a:ext cx="11147368" cy="1066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3782940-2FB4-094F-A049-2152445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27" y="1645926"/>
            <a:ext cx="11147368" cy="484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6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6" r:id="rId13"/>
    <p:sldLayoutId id="2147483668" r:id="rId14"/>
    <p:sldLayoutId id="2147483669" r:id="rId15"/>
    <p:sldLayoutId id="2147483670" r:id="rId16"/>
    <p:sldLayoutId id="2147483672" r:id="rId17"/>
    <p:sldLayoutId id="2147483674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931522-4CC2-4FBD-BD2F-8209773F3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Painel 9: Atributos de Documentos Hábeis no Tesouro Gerencial</a:t>
            </a:r>
            <a:endParaRPr lang="pt-B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0E9EF5F-D1CF-47F8-B720-5153782AC1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Henrique Guilherme do Amaral Santos</a:t>
            </a:r>
          </a:p>
        </p:txBody>
      </p:sp>
    </p:spTree>
    <p:extLst>
      <p:ext uri="{BB962C8B-B14F-4D97-AF65-F5344CB8AC3E}">
        <p14:creationId xmlns:p14="http://schemas.microsoft.com/office/powerpoint/2010/main" val="52373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4B572C-9D60-4952-92D2-A14A4459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8504A96-259E-4AD7-AF01-B11581BC2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 </a:t>
            </a:r>
          </a:p>
          <a:p>
            <a:pPr algn="l"/>
            <a:endParaRPr lang="pt-BR" sz="1000" dirty="0">
              <a:solidFill>
                <a:schemeClr val="bg1"/>
              </a:solidFill>
            </a:endParaRP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4327ED-6EF4-E34B-9737-59E2E96B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84350"/>
            <a:ext cx="11785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4B572C-9D60-4952-92D2-A14A4459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8504A96-259E-4AD7-AF01-B11581BC2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 </a:t>
            </a:r>
          </a:p>
          <a:p>
            <a:pPr algn="l"/>
            <a:endParaRPr lang="pt-BR" sz="1000" dirty="0">
              <a:solidFill>
                <a:schemeClr val="bg1"/>
              </a:solidFill>
            </a:endParaRP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41BDC-D7CF-DE4E-8E78-760ABF1B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9" y="1374730"/>
            <a:ext cx="10826780" cy="44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ABAEC-DD55-4983-825E-E086353A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5B17505-1AF7-4F45-BFCC-7B2DAFD1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Relacionamento dos Documentos de Liquidação com o Documento Hábil: 	 </a:t>
            </a:r>
            <a:r>
              <a:rPr lang="en-US" sz="2600" dirty="0"/>
              <a:t>• Documentos associados ao DH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Apresentação das informações por aba: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/>
              <a:t>• Conforme a tabela interna do sistema e não conforme interface do CPR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Qual é a principal informação esperada pela maioria dos usuários do CPR em uma consulta no Tesouro Gerencial?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C757698-2E9C-4C02-81B5-CB1BEC4502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wrap="square"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 </a:t>
            </a:r>
            <a:endParaRPr lang="pt-BR" sz="400" dirty="0">
              <a:solidFill>
                <a:schemeClr val="bg1"/>
              </a:solidFill>
            </a:endParaRP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</p:spTree>
    <p:extLst>
      <p:ext uri="{BB962C8B-B14F-4D97-AF65-F5344CB8AC3E}">
        <p14:creationId xmlns:p14="http://schemas.microsoft.com/office/powerpoint/2010/main" val="81597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44062E0-88E3-4C27-A407-174FE4F18C7C}"/>
              </a:ext>
            </a:extLst>
          </p:cNvPr>
          <p:cNvSpPr txBox="1">
            <a:spLocks/>
          </p:cNvSpPr>
          <p:nvPr/>
        </p:nvSpPr>
        <p:spPr>
          <a:xfrm>
            <a:off x="2941163" y="2340746"/>
            <a:ext cx="8668329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Obrigado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AB24071D-4B28-419A-800F-2C40B8801A9F}"/>
              </a:ext>
            </a:extLst>
          </p:cNvPr>
          <p:cNvSpPr txBox="1">
            <a:spLocks/>
          </p:cNvSpPr>
          <p:nvPr/>
        </p:nvSpPr>
        <p:spPr>
          <a:xfrm>
            <a:off x="2941163" y="4876331"/>
            <a:ext cx="8668329" cy="4724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Henrique.a.santos@tesouro.gov.br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3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491FC3-D2D2-F441-8A08-01B22D6B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D7166BF-0140-8B40-AC10-535682ACF22E}"/>
              </a:ext>
            </a:extLst>
          </p:cNvPr>
          <p:cNvSpPr txBox="1"/>
          <p:nvPr/>
        </p:nvSpPr>
        <p:spPr>
          <a:xfrm>
            <a:off x="1211179" y="1202976"/>
            <a:ext cx="10476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/>
              <a:t>Introdução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4E00862E-65F8-9A4B-855A-EAA371346699}"/>
              </a:ext>
            </a:extLst>
          </p:cNvPr>
          <p:cNvSpPr txBox="1"/>
          <p:nvPr/>
        </p:nvSpPr>
        <p:spPr>
          <a:xfrm>
            <a:off x="1211179" y="1784057"/>
            <a:ext cx="10476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/>
              <a:t>Atributos e Métricas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0B37058D-12B4-D44A-B67D-153F29319C47}"/>
              </a:ext>
            </a:extLst>
          </p:cNvPr>
          <p:cNvSpPr txBox="1"/>
          <p:nvPr/>
        </p:nvSpPr>
        <p:spPr>
          <a:xfrm>
            <a:off x="1211179" y="2357117"/>
            <a:ext cx="10476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/>
              <a:t>Instruções Básicas para os Relatórios com DH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EEE358E-47AB-B146-8E82-43CFD43A2886}"/>
              </a:ext>
            </a:extLst>
          </p:cNvPr>
          <p:cNvSpPr txBox="1"/>
          <p:nvPr/>
        </p:nvSpPr>
        <p:spPr>
          <a:xfrm>
            <a:off x="1211179" y="2930177"/>
            <a:ext cx="10476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/>
              <a:t>Relatórios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1234BD00-33B0-404D-9102-2D3A2A0410A6}"/>
              </a:ext>
            </a:extLst>
          </p:cNvPr>
          <p:cNvSpPr txBox="1"/>
          <p:nvPr/>
        </p:nvSpPr>
        <p:spPr>
          <a:xfrm>
            <a:off x="1211179" y="3503237"/>
            <a:ext cx="104765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/>
              <a:t>Conclusão</a:t>
            </a:r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xmlns="" id="{57709BA5-34EA-4012-9C98-6316BECCC8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ENCONT 2021</a:t>
            </a:r>
          </a:p>
        </p:txBody>
      </p:sp>
    </p:spTree>
    <p:extLst>
      <p:ext uri="{BB962C8B-B14F-4D97-AF65-F5344CB8AC3E}">
        <p14:creationId xmlns:p14="http://schemas.microsoft.com/office/powerpoint/2010/main" val="200638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6CC4B3-2C53-4007-A31E-C2F208CD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827310-CEDD-4F34-A067-1C33A5CF4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Tesouro Gerencial: implantado em 2015 com informações a partir de 2008. Sistema de geração de consultas e relatórios gerenciais com as informações do SIAFI Operacional.</a:t>
            </a:r>
          </a:p>
          <a:p>
            <a:pPr marL="0" indent="0">
              <a:buNone/>
            </a:pPr>
            <a:r>
              <a:rPr lang="en-US" dirty="0"/>
              <a:t>• Novo SIAFI: implantado a partir de 2008. Opera na internet por meio de navegadores. Ambiente mais amigável e facilidade de navegação que o SIAFI Operacional.</a:t>
            </a:r>
          </a:p>
          <a:p>
            <a:pPr marL="0" indent="0">
              <a:buNone/>
            </a:pPr>
            <a:r>
              <a:rPr lang="en-US" dirty="0"/>
              <a:t>• Contas a Pagar e a Receber (CPR): subsistema do SIAFI-WEB que permite o gerenciamento de compromissos de pagamento e recebimento, a partir do registro dos documentos que os originam, tais como notas </a:t>
            </a:r>
            <a:r>
              <a:rPr lang="en-US" dirty="0" err="1"/>
              <a:t>fiscais</a:t>
            </a:r>
            <a:r>
              <a:rPr lang="en-US" dirty="0"/>
              <a:t>, </a:t>
            </a:r>
            <a:r>
              <a:rPr lang="en-US" dirty="0" err="1"/>
              <a:t>recibos</a:t>
            </a:r>
            <a:r>
              <a:rPr lang="en-US" dirty="0"/>
              <a:t>, autorizações de diárias e suprimentos de fundos.</a:t>
            </a:r>
          </a:p>
          <a:p>
            <a:pPr marL="0" indent="0">
              <a:buNone/>
            </a:pPr>
            <a:r>
              <a:rPr lang="en-US" dirty="0"/>
              <a:t>• Demanda de reprodução das consultas de Documentos Hábeis típicas do CPR no Tesouro Gerencial.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52A4599-00C7-48BE-83FC-9A8E970D13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               </a:t>
            </a:r>
            <a:r>
              <a:rPr lang="pt-BR" sz="400" dirty="0">
                <a:solidFill>
                  <a:schemeClr val="bg1"/>
                </a:solidFill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                 ENCONT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5FD94BC-01E7-4086-8C4D-E27D89DB313A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>
                <a:solidFill>
                  <a:srgbClr val="FFFFFF"/>
                </a:solidFill>
                <a:latin typeface="Calibri"/>
              </a:rPr>
              <a:t>I ENCONT 2021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13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3C40FD-3EC1-4CB1-80AD-D3C37CFD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A59315-3969-4FB7-8453-052F37490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C9AD1D-52C5-324F-BA45-24E009AD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0373"/>
            <a:ext cx="10972800" cy="51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3C40FD-3EC1-4CB1-80AD-D3C37CFD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A59315-3969-4FB7-8453-052F37490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3173A9-4908-8942-83A3-CFA499C3A9BC}"/>
              </a:ext>
            </a:extLst>
          </p:cNvPr>
          <p:cNvSpPr/>
          <p:nvPr/>
        </p:nvSpPr>
        <p:spPr>
          <a:xfrm>
            <a:off x="829994" y="1308295"/>
            <a:ext cx="106914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Basicamente, todos os atributos de um Documento Hábil.</a:t>
            </a:r>
          </a:p>
          <a:p>
            <a:endParaRPr lang="en-US" sz="2800" dirty="0"/>
          </a:p>
          <a:p>
            <a:r>
              <a:rPr lang="en-US" sz="2800" dirty="0"/>
              <a:t>• Todos os detalhamentos de situações e eventos de cada aba.</a:t>
            </a:r>
          </a:p>
          <a:p>
            <a:endParaRPr lang="en-US" sz="2800" dirty="0"/>
          </a:p>
          <a:p>
            <a:r>
              <a:rPr lang="en-US" sz="2800" dirty="0"/>
              <a:t>• Todos os detalhamentos do Documento de Origem e do Documento Contábil.</a:t>
            </a:r>
          </a:p>
          <a:p>
            <a:endParaRPr lang="en-US" sz="2800" dirty="0"/>
          </a:p>
          <a:p>
            <a:r>
              <a:rPr lang="en-US" sz="2800" dirty="0"/>
              <a:t>• Em produção desde o início deste ano.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2686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3C40FD-3EC1-4CB1-80AD-D3C37CFD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A59315-3969-4FB7-8453-052F37490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8376A0-F347-8B4C-9258-1881D2DE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7" y="1181100"/>
            <a:ext cx="5613400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A8E1F5-6175-2247-8DB3-FF882512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75" y="1123949"/>
            <a:ext cx="4913137" cy="53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0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3C40FD-3EC1-4CB1-80AD-D3C37CFD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A59315-3969-4FB7-8453-052F37490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3D3F9F-C6C8-8B41-82DD-194926E6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6" y="1259930"/>
            <a:ext cx="42545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111F62-A885-424E-9B20-D6660BA3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86" y="3140621"/>
            <a:ext cx="42545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BE8DB6-CED1-1842-A1D5-A130B4347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766" y="1259930"/>
            <a:ext cx="4229100" cy="294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6EE8C8-A050-3F44-8D8E-6BAB510AC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347" y="771137"/>
            <a:ext cx="3071100" cy="55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3C40FD-3EC1-4CB1-80AD-D3C37CFD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Métricas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A59315-3969-4FB7-8453-052F37490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476185-0F48-A343-B470-E42712DC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8" y="1215020"/>
            <a:ext cx="4279900" cy="245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36538D-0C32-9646-AE5D-6111490A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8" y="3886530"/>
            <a:ext cx="4279900" cy="158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620ABB-C445-764F-BABD-33027055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30" y="1183368"/>
            <a:ext cx="4279900" cy="293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96B4C5-4C41-ED4A-B4BB-5340135F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943" y="2650218"/>
            <a:ext cx="4279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4BFC47-9871-4EAA-8B6C-8EE341B0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Instruções Básicas para os Relatórios com DH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6EBEBE2-C32B-4F98-A71D-F59698A2E4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 anchor="ctr"/>
          <a:lstStyle/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</a:t>
            </a:r>
          </a:p>
          <a:p>
            <a:pPr algn="l"/>
            <a:endParaRPr lang="pt-BR" sz="1000" dirty="0">
              <a:solidFill>
                <a:schemeClr val="bg1"/>
              </a:solidFill>
            </a:endParaRPr>
          </a:p>
          <a:p>
            <a:pPr algn="l"/>
            <a:r>
              <a:rPr lang="pt-BR" sz="1000" dirty="0">
                <a:solidFill>
                  <a:schemeClr val="bg1"/>
                </a:solidFill>
              </a:rPr>
              <a:t>                            ENCONT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6C12A0-9C97-D04C-9868-7445FE149B00}"/>
              </a:ext>
            </a:extLst>
          </p:cNvPr>
          <p:cNvSpPr/>
          <p:nvPr/>
        </p:nvSpPr>
        <p:spPr>
          <a:xfrm>
            <a:off x="829994" y="1308295"/>
            <a:ext cx="106914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Conhecer bem o que deseja do relatório (atributos, detalhes, colunas)</a:t>
            </a:r>
          </a:p>
          <a:p>
            <a:endParaRPr lang="en-US" sz="2800" dirty="0"/>
          </a:p>
          <a:p>
            <a:r>
              <a:rPr lang="en-US" sz="2800" dirty="0"/>
              <a:t>• Filtrar ao menor nível necessário sem afetar o relatório (UG, data)</a:t>
            </a:r>
          </a:p>
          <a:p>
            <a:endParaRPr lang="en-US" sz="2800" dirty="0"/>
          </a:p>
          <a:p>
            <a:r>
              <a:rPr lang="en-US" sz="2800" dirty="0"/>
              <a:t>• Ter noção das métricas e incluir apenas as que deseja no relatório</a:t>
            </a:r>
          </a:p>
          <a:p>
            <a:endParaRPr lang="en-US" sz="2800" dirty="0"/>
          </a:p>
          <a:p>
            <a:r>
              <a:rPr lang="en-US" sz="2800" dirty="0"/>
              <a:t>• Em produção desde o início deste ano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664557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63A1E5D97C764698873C41DC3EAF7B" ma:contentTypeVersion="11" ma:contentTypeDescription="Crie um novo documento." ma:contentTypeScope="" ma:versionID="92fcfe88fad8d0967089c7cf0140b22c">
  <xsd:schema xmlns:xsd="http://www.w3.org/2001/XMLSchema" xmlns:xs="http://www.w3.org/2001/XMLSchema" xmlns:p="http://schemas.microsoft.com/office/2006/metadata/properties" xmlns:ns2="2aa2a6b3-17c6-403b-8ffd-77b90039533b" targetNamespace="http://schemas.microsoft.com/office/2006/metadata/properties" ma:root="true" ma:fieldsID="23cc2072aad9300fa7e81df7f84fc602" ns2:_="">
    <xsd:import namespace="2aa2a6b3-17c6-403b-8ffd-77b9003953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a6b3-17c6-403b-8ffd-77b90039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84DF3C-B615-4E28-86DE-EBBA3CF13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a2a6b3-17c6-403b-8ffd-77b90039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7D73A-DAFA-45AB-8962-5350EB318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EA107-4860-4C71-9AD2-5994311348B8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aa2a6b3-17c6-403b-8ffd-77b90039533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330</Words>
  <Application>Microsoft Office PowerPoint</Application>
  <PresentationFormat>Personalizar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Personalizar design</vt:lpstr>
      <vt:lpstr>Painel 9: Atributos de Documentos Hábeis no Tesouro Gerencial</vt:lpstr>
      <vt:lpstr>Sumário</vt:lpstr>
      <vt:lpstr>Introdução</vt:lpstr>
      <vt:lpstr>Atributos</vt:lpstr>
      <vt:lpstr>Atributos</vt:lpstr>
      <vt:lpstr>Atributos</vt:lpstr>
      <vt:lpstr>Atributos</vt:lpstr>
      <vt:lpstr>Métricas</vt:lpstr>
      <vt:lpstr>Instruções Básicas para os Relatórios com DH</vt:lpstr>
      <vt:lpstr>Sugestões</vt:lpstr>
      <vt:lpstr>Sugestões</vt:lpstr>
      <vt:lpstr>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Aparecida da Silva</dc:creator>
  <cp:lastModifiedBy>c040178</cp:lastModifiedBy>
  <cp:revision>442</cp:revision>
  <cp:lastPrinted>2016-11-04T20:09:11Z</cp:lastPrinted>
  <dcterms:created xsi:type="dcterms:W3CDTF">2016-09-22T17:58:40Z</dcterms:created>
  <dcterms:modified xsi:type="dcterms:W3CDTF">2021-12-07T15:05:33Z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0x0101005763A1E5D97C764698873C41DC3EAF7B</vt:lpwstr>
  </property>
</Properties>
</file>