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74" r:id="rId2"/>
    <p:sldId id="324" r:id="rId3"/>
    <p:sldId id="326" r:id="rId4"/>
    <p:sldId id="327" r:id="rId5"/>
    <p:sldId id="296" r:id="rId6"/>
    <p:sldId id="297" r:id="rId7"/>
    <p:sldId id="298" r:id="rId8"/>
    <p:sldId id="299" r:id="rId9"/>
    <p:sldId id="300" r:id="rId10"/>
    <p:sldId id="295" r:id="rId11"/>
    <p:sldId id="293" r:id="rId12"/>
    <p:sldId id="316" r:id="rId13"/>
    <p:sldId id="294" r:id="rId14"/>
    <p:sldId id="306" r:id="rId15"/>
    <p:sldId id="307" r:id="rId16"/>
    <p:sldId id="309" r:id="rId17"/>
    <p:sldId id="312" r:id="rId18"/>
    <p:sldId id="311" r:id="rId19"/>
    <p:sldId id="303" r:id="rId20"/>
    <p:sldId id="313" r:id="rId21"/>
    <p:sldId id="302" r:id="rId22"/>
    <p:sldId id="305" r:id="rId23"/>
    <p:sldId id="314" r:id="rId24"/>
    <p:sldId id="317" r:id="rId25"/>
    <p:sldId id="322" r:id="rId26"/>
    <p:sldId id="323" r:id="rId27"/>
    <p:sldId id="328" r:id="rId28"/>
    <p:sldId id="321" r:id="rId29"/>
    <p:sldId id="329" r:id="rId30"/>
    <p:sldId id="319" r:id="rId31"/>
    <p:sldId id="320" r:id="rId32"/>
    <p:sldId id="330" r:id="rId33"/>
    <p:sldId id="258" r:id="rId34"/>
    <p:sldId id="257" r:id="rId35"/>
    <p:sldId id="279" r:id="rId36"/>
    <p:sldId id="280" r:id="rId37"/>
    <p:sldId id="332" r:id="rId38"/>
    <p:sldId id="333" r:id="rId39"/>
    <p:sldId id="259" r:id="rId40"/>
    <p:sldId id="331" r:id="rId41"/>
    <p:sldId id="261" r:id="rId42"/>
    <p:sldId id="272" r:id="rId43"/>
    <p:sldId id="264" r:id="rId44"/>
    <p:sldId id="273" r:id="rId45"/>
    <p:sldId id="283" r:id="rId46"/>
    <p:sldId id="292" r:id="rId47"/>
    <p:sldId id="286" r:id="rId48"/>
    <p:sldId id="287" r:id="rId49"/>
    <p:sldId id="275" r:id="rId5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CC"/>
    <a:srgbClr val="FFCCFF"/>
    <a:srgbClr val="DAE8F2"/>
    <a:srgbClr val="FFC000"/>
    <a:srgbClr val="F5F5F5"/>
    <a:srgbClr val="EAEAEA"/>
    <a:srgbClr val="548235"/>
    <a:srgbClr val="1A2F42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4660"/>
  </p:normalViewPr>
  <p:slideViewPr>
    <p:cSldViewPr snapToGrid="0">
      <p:cViewPr>
        <p:scale>
          <a:sx n="91" d="100"/>
          <a:sy n="91" d="100"/>
        </p:scale>
        <p:origin x="-132" y="-19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621B1-4D0D-4FC8-8EBB-A632181FC57A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2101D-86F7-4E1F-A5DA-B8246ADC32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1413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5747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95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281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1633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78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011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985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202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865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783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452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854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65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D322-DC06-4915-B0A6-C75E5F958D70}" type="datetimeFigureOut">
              <a:rPr lang="pt-BR" smtClean="0"/>
              <a:t>23/11/2017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367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6296924" y="4916484"/>
            <a:ext cx="5759450" cy="5236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indent="0" algn="r">
              <a:buClr>
                <a:schemeClr val="tx2">
                  <a:lumMod val="75000"/>
                </a:schemeClr>
              </a:buClr>
              <a:buNone/>
              <a:defRPr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</a:rPr>
              <a:t>Novembro/17</a:t>
            </a:r>
          </a:p>
        </p:txBody>
      </p:sp>
      <p:sp>
        <p:nvSpPr>
          <p:cNvPr id="8194" name="Título 1"/>
          <p:cNvSpPr>
            <a:spLocks noGrp="1"/>
          </p:cNvSpPr>
          <p:nvPr>
            <p:ph type="ctrTitle" idx="4294967295"/>
          </p:nvPr>
        </p:nvSpPr>
        <p:spPr bwMode="auto">
          <a:xfrm>
            <a:off x="1847528" y="4293096"/>
            <a:ext cx="10344472" cy="148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r"/>
            <a:r>
              <a:rPr lang="pt-BR" altLang="pt-BR" sz="28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Projeto de Ajuste na Aba Centro de Custo</a:t>
            </a:r>
            <a:br>
              <a:rPr lang="pt-BR" altLang="pt-BR" sz="28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endParaRPr lang="pt-BR" altLang="pt-BR" sz="28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418BD2E7-A348-46D4-A69A-23799A6DF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" y="1428407"/>
            <a:ext cx="9935962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67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/>
          <p:cNvSpPr/>
          <p:nvPr/>
        </p:nvSpPr>
        <p:spPr>
          <a:xfrm>
            <a:off x="1430485" y="509942"/>
            <a:ext cx="940377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Onde está a ABA CENTRO DE CUSTOS?</a:t>
            </a:r>
            <a:endParaRPr lang="pt-BR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  <p:pic>
        <p:nvPicPr>
          <p:cNvPr id="1028" name="Picture 4" descr="Resultado de imagem para wall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0" y="3602746"/>
            <a:ext cx="1548246" cy="302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 explicativo em forma de nuvem 6"/>
          <p:cNvSpPr/>
          <p:nvPr/>
        </p:nvSpPr>
        <p:spPr>
          <a:xfrm>
            <a:off x="2978731" y="4884929"/>
            <a:ext cx="8696434" cy="1946567"/>
          </a:xfrm>
          <a:prstGeom prst="cloudCallout">
            <a:avLst>
              <a:gd name="adj1" fmla="val -57836"/>
              <a:gd name="adj2" fmla="val -88671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Essa é fácil! </a:t>
            </a:r>
          </a:p>
          <a:p>
            <a:pPr algn="ctr"/>
            <a:r>
              <a:rPr lang="pt-BR" sz="3200" b="1" dirty="0">
                <a:solidFill>
                  <a:schemeClr val="tx1"/>
                </a:solidFill>
              </a:rPr>
              <a:t>Localiza-se no Documento Hábil!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327C2CB9-F9E3-43B0-9A53-98C1F6E05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8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8" y="0"/>
            <a:ext cx="12189668" cy="685668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843" y="2460171"/>
            <a:ext cx="2043324" cy="42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3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" y="1311"/>
            <a:ext cx="12189668" cy="685668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843" y="2460171"/>
            <a:ext cx="2043324" cy="428125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555" y="2427863"/>
            <a:ext cx="2970433" cy="459938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226" y="2460171"/>
            <a:ext cx="2825572" cy="422001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9195" y="2460171"/>
            <a:ext cx="1094203" cy="441211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9029" y="2450648"/>
            <a:ext cx="2138243" cy="431400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0216" y="2438400"/>
            <a:ext cx="2309053" cy="454538"/>
          </a:xfrm>
          <a:prstGeom prst="rect">
            <a:avLst/>
          </a:prstGeom>
        </p:spPr>
      </p:pic>
      <p:sp>
        <p:nvSpPr>
          <p:cNvPr id="32" name="CaixaDeTexto 31"/>
          <p:cNvSpPr txBox="1"/>
          <p:nvPr/>
        </p:nvSpPr>
        <p:spPr>
          <a:xfrm>
            <a:off x="5756564" y="1461326"/>
            <a:ext cx="5305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Sempre se preenche a aba CENTRO DE CUSTOS?</a:t>
            </a:r>
          </a:p>
        </p:txBody>
      </p:sp>
      <p:sp>
        <p:nvSpPr>
          <p:cNvPr id="2" name="Mais 1"/>
          <p:cNvSpPr/>
          <p:nvPr/>
        </p:nvSpPr>
        <p:spPr>
          <a:xfrm>
            <a:off x="3776351" y="4119286"/>
            <a:ext cx="1917876" cy="1633320"/>
          </a:xfrm>
          <a:prstGeom prst="mathPlu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852300" y="4182946"/>
            <a:ext cx="296689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3200" b="1" dirty="0"/>
              <a:t>Situações com</a:t>
            </a:r>
          </a:p>
          <a:p>
            <a:r>
              <a:rPr lang="pt-BR" sz="3200" b="1" dirty="0"/>
              <a:t>Efeito sobre </a:t>
            </a:r>
          </a:p>
          <a:p>
            <a:r>
              <a:rPr lang="pt-BR" sz="3200" b="1" dirty="0"/>
              <a:t>Centro de Custo</a:t>
            </a:r>
          </a:p>
        </p:txBody>
      </p:sp>
      <p:sp>
        <p:nvSpPr>
          <p:cNvPr id="7" name="Igual 6"/>
          <p:cNvSpPr/>
          <p:nvPr/>
        </p:nvSpPr>
        <p:spPr>
          <a:xfrm>
            <a:off x="8104912" y="4322622"/>
            <a:ext cx="1363334" cy="1066801"/>
          </a:xfrm>
          <a:prstGeom prst="mathEqual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2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5.55112E-17 L 0.41836 0.1090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11" y="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3.33333E-6 L 0.32031 0.1935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16" y="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-1.48148E-6 L 0.16055 0.2722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1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2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182 2.59259E-6 L 0.11133 0.3652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69" y="1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250"/>
                            </p:stCondLst>
                            <p:childTnLst>
                              <p:par>
                                <p:cTn id="59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2.59259E-6 L 0.04909 0.437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2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7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250"/>
                            </p:stCondLst>
                            <p:childTnLst>
                              <p:par>
                                <p:cTn id="7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81481E-6 L 0.12292 0.31112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63" y="615224"/>
            <a:ext cx="11597446" cy="606933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73C3E0CF-B27C-455D-9E5D-22E460F64CF0}"/>
              </a:ext>
            </a:extLst>
          </p:cNvPr>
          <p:cNvSpPr/>
          <p:nvPr/>
        </p:nvSpPr>
        <p:spPr>
          <a:xfrm>
            <a:off x="3196112" y="4006370"/>
            <a:ext cx="8656597" cy="27373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xmlns="" id="{6443A02A-1337-4962-B4F9-16C7F7F7D14B}"/>
              </a:ext>
            </a:extLst>
          </p:cNvPr>
          <p:cNvSpPr/>
          <p:nvPr/>
        </p:nvSpPr>
        <p:spPr>
          <a:xfrm>
            <a:off x="2290547" y="4596281"/>
            <a:ext cx="3987424" cy="5263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xmlns="" id="{1B57DE9D-AE18-4FA9-8158-F66FBBF329BE}"/>
              </a:ext>
            </a:extLst>
          </p:cNvPr>
          <p:cNvSpPr/>
          <p:nvPr/>
        </p:nvSpPr>
        <p:spPr>
          <a:xfrm>
            <a:off x="3152633" y="4835309"/>
            <a:ext cx="3987424" cy="603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CD5D8CEE-A22E-4F4E-B505-4F36628989A0}"/>
              </a:ext>
            </a:extLst>
          </p:cNvPr>
          <p:cNvSpPr/>
          <p:nvPr/>
        </p:nvSpPr>
        <p:spPr>
          <a:xfrm>
            <a:off x="4493132" y="4835309"/>
            <a:ext cx="2835715" cy="9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xmlns="" id="{3A204502-1A13-4AA0-9967-3035EC3B98D0}"/>
              </a:ext>
            </a:extLst>
          </p:cNvPr>
          <p:cNvSpPr/>
          <p:nvPr/>
        </p:nvSpPr>
        <p:spPr>
          <a:xfrm>
            <a:off x="4552268" y="3007534"/>
            <a:ext cx="7275417" cy="102918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57F9EA02-9126-4218-951C-15A9353C887B}"/>
              </a:ext>
            </a:extLst>
          </p:cNvPr>
          <p:cNvSpPr/>
          <p:nvPr/>
        </p:nvSpPr>
        <p:spPr>
          <a:xfrm>
            <a:off x="3765768" y="2985697"/>
            <a:ext cx="7275417" cy="35122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552268" y="3593500"/>
            <a:ext cx="5664085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t-BR" sz="3600" b="1" dirty="0">
                <a:solidFill>
                  <a:schemeClr val="tx1"/>
                </a:solidFill>
              </a:rPr>
              <a:t>Soma, Subtrai ou Não Afeta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81114" y="3641933"/>
            <a:ext cx="3886200" cy="287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Efeito sobre centro de custo: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55263" y="595056"/>
            <a:ext cx="6654692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Consultar Situação - CONSIT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Resultado de imagem para pensador rodin">
            <a:extLst>
              <a:ext uri="{FF2B5EF4-FFF2-40B4-BE49-F238E27FC236}">
                <a16:creationId xmlns:a16="http://schemas.microsoft.com/office/drawing/2014/main" xmlns="" id="{D0ECAE3D-D157-4227-94B5-1C3DFECED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31" y="3928463"/>
            <a:ext cx="2040112" cy="272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 explicativo em forma de nuvem 1">
            <a:extLst>
              <a:ext uri="{FF2B5EF4-FFF2-40B4-BE49-F238E27FC236}">
                <a16:creationId xmlns:a16="http://schemas.microsoft.com/office/drawing/2014/main" xmlns="" id="{CA014B91-38F8-4A51-85DC-A13E6584A248}"/>
              </a:ext>
            </a:extLst>
          </p:cNvPr>
          <p:cNvSpPr/>
          <p:nvPr/>
        </p:nvSpPr>
        <p:spPr>
          <a:xfrm>
            <a:off x="5910989" y="4294253"/>
            <a:ext cx="5525553" cy="2400232"/>
          </a:xfrm>
          <a:prstGeom prst="cloudCallout">
            <a:avLst>
              <a:gd name="adj1" fmla="val -104162"/>
              <a:gd name="adj2" fmla="val -33209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Espera aí....              O que é Situação?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0E36FFC8-CEE6-4F03-A7F5-5848D3DB2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9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 rot="778824">
            <a:off x="979341" y="1277704"/>
            <a:ext cx="1582641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FONTE 0100000000</a:t>
            </a:r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C8FC9687-5E99-4D9F-A31B-B31E2786B27E}"/>
              </a:ext>
            </a:extLst>
          </p:cNvPr>
          <p:cNvSpPr txBox="1"/>
          <p:nvPr/>
        </p:nvSpPr>
        <p:spPr>
          <a:xfrm>
            <a:off x="6372665" y="3429000"/>
            <a:ext cx="365760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C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599723C3-E0F8-4896-8667-7CCB04D5A22B}"/>
              </a:ext>
            </a:extLst>
          </p:cNvPr>
          <p:cNvSpPr txBox="1"/>
          <p:nvPr/>
        </p:nvSpPr>
        <p:spPr>
          <a:xfrm>
            <a:off x="6539600" y="2494114"/>
            <a:ext cx="857487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R$ 1,00</a:t>
            </a:r>
            <a:endParaRPr lang="pt-BR" b="1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7034B3BA-9C04-4ABD-A33C-44C3ACF6B310}"/>
              </a:ext>
            </a:extLst>
          </p:cNvPr>
          <p:cNvSpPr txBox="1"/>
          <p:nvPr/>
        </p:nvSpPr>
        <p:spPr>
          <a:xfrm rot="1342451">
            <a:off x="2924447" y="1544221"/>
            <a:ext cx="1913207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21311.04.00</a:t>
            </a:r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7A47401F-8E6B-4ADC-A41E-F222E672D403}"/>
              </a:ext>
            </a:extLst>
          </p:cNvPr>
          <p:cNvSpPr txBox="1"/>
          <p:nvPr/>
        </p:nvSpPr>
        <p:spPr>
          <a:xfrm rot="2592747">
            <a:off x="2797521" y="3065790"/>
            <a:ext cx="1851197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UG GESTÃO 170009 00001</a:t>
            </a:r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9C583774-79FC-4B8E-A7B2-E3B6EF52EBD8}"/>
              </a:ext>
            </a:extLst>
          </p:cNvPr>
          <p:cNvSpPr txBox="1"/>
          <p:nvPr/>
        </p:nvSpPr>
        <p:spPr>
          <a:xfrm>
            <a:off x="8609426" y="3207434"/>
            <a:ext cx="330051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D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64ACFD0A-DBC7-4763-8FD0-3D5CC847F4A3}"/>
              </a:ext>
            </a:extLst>
          </p:cNvPr>
          <p:cNvSpPr txBox="1"/>
          <p:nvPr/>
        </p:nvSpPr>
        <p:spPr>
          <a:xfrm rot="19280386">
            <a:off x="9646463" y="2202380"/>
            <a:ext cx="226062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EMPENHO</a:t>
            </a:r>
          </a:p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2017NE800902 95</a:t>
            </a:r>
            <a:endParaRPr lang="pt-BR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xmlns="" id="{DFEFD118-057F-4783-A7BE-F1CD623F0BBC}"/>
              </a:ext>
            </a:extLst>
          </p:cNvPr>
          <p:cNvSpPr/>
          <p:nvPr/>
        </p:nvSpPr>
        <p:spPr>
          <a:xfrm rot="1329716">
            <a:off x="9869028" y="4469717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62292.01.02</a:t>
            </a:r>
            <a:endParaRPr lang="pt-BR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xmlns="" id="{30EF05AA-55C0-49D0-ADFD-EA88CC6C382F}"/>
              </a:ext>
            </a:extLst>
          </p:cNvPr>
          <p:cNvSpPr/>
          <p:nvPr/>
        </p:nvSpPr>
        <p:spPr>
          <a:xfrm rot="1157733">
            <a:off x="1298417" y="5141625"/>
            <a:ext cx="651166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ISF N</a:t>
            </a:r>
            <a:endParaRPr lang="pt-BR" dirty="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xmlns="" id="{14E018AF-F07C-4C9E-932D-6762016CBEC9}"/>
              </a:ext>
            </a:extLst>
          </p:cNvPr>
          <p:cNvSpPr/>
          <p:nvPr/>
        </p:nvSpPr>
        <p:spPr>
          <a:xfrm rot="3585754">
            <a:off x="7395177" y="4345120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62213.02.00</a:t>
            </a:r>
            <a:endParaRPr lang="pt-BR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04C82920-3ADE-487E-9E64-FE5DC9867A3B}"/>
              </a:ext>
            </a:extLst>
          </p:cNvPr>
          <p:cNvSpPr/>
          <p:nvPr/>
        </p:nvSpPr>
        <p:spPr>
          <a:xfrm rot="20395621">
            <a:off x="818110" y="2425241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62292.01.03</a:t>
            </a:r>
            <a:endParaRPr lang="pt-BR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xmlns="" id="{3AE4E485-8BDD-48E7-A738-98983077EBA5}"/>
              </a:ext>
            </a:extLst>
          </p:cNvPr>
          <p:cNvSpPr/>
          <p:nvPr/>
        </p:nvSpPr>
        <p:spPr>
          <a:xfrm rot="20292612">
            <a:off x="7990281" y="1305210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62213.03.00</a:t>
            </a:r>
            <a:endParaRPr lang="pt-BR" dirty="0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722402A3-A7B8-448E-B47A-5165379C0BE1}"/>
              </a:ext>
            </a:extLst>
          </p:cNvPr>
          <p:cNvSpPr/>
          <p:nvPr/>
        </p:nvSpPr>
        <p:spPr>
          <a:xfrm rot="20487959">
            <a:off x="934240" y="4511414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82112.00.00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xmlns="" id="{6582FF3B-8043-4953-ACB0-8D34F9B872E3}"/>
              </a:ext>
            </a:extLst>
          </p:cNvPr>
          <p:cNvSpPr/>
          <p:nvPr/>
        </p:nvSpPr>
        <p:spPr>
          <a:xfrm rot="1459443">
            <a:off x="5874885" y="1337119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82113.00.00</a:t>
            </a:r>
            <a:endParaRPr lang="pt-BR" dirty="0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xmlns="" id="{41A4D926-1FE7-41AF-BDB9-29364AD1E0D3}"/>
              </a:ext>
            </a:extLst>
          </p:cNvPr>
          <p:cNvSpPr/>
          <p:nvPr/>
        </p:nvSpPr>
        <p:spPr>
          <a:xfrm rot="2106624">
            <a:off x="7448243" y="5620665"/>
            <a:ext cx="1693174" cy="369332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62292.02.02</a:t>
            </a:r>
            <a:endParaRPr lang="pt-BR" dirty="0"/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xmlns="" id="{15A0555A-9F9A-4E33-9E93-BC29EF0EF287}"/>
              </a:ext>
            </a:extLst>
          </p:cNvPr>
          <p:cNvSpPr/>
          <p:nvPr/>
        </p:nvSpPr>
        <p:spPr>
          <a:xfrm rot="19468823">
            <a:off x="7215770" y="2810238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62292.02.03</a:t>
            </a:r>
            <a:endParaRPr lang="pt-BR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xmlns="" id="{90CBD6FF-D1C1-459D-9CF8-B0F36EE295F5}"/>
              </a:ext>
            </a:extLst>
          </p:cNvPr>
          <p:cNvSpPr/>
          <p:nvPr/>
        </p:nvSpPr>
        <p:spPr>
          <a:xfrm rot="206632">
            <a:off x="3757617" y="2412392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62292.01.01</a:t>
            </a:r>
            <a:endParaRPr lang="pt-BR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xmlns="" id="{C252516B-86A8-4C3E-9720-4975254DECF5}"/>
              </a:ext>
            </a:extLst>
          </p:cNvPr>
          <p:cNvSpPr/>
          <p:nvPr/>
        </p:nvSpPr>
        <p:spPr>
          <a:xfrm>
            <a:off x="9103204" y="3511219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62213.01.00</a:t>
            </a:r>
            <a:endParaRPr lang="pt-BR" dirty="0"/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xmlns="" id="{2DE2F58F-C043-4E78-9FE3-A39F255933D6}"/>
              </a:ext>
            </a:extLst>
          </p:cNvPr>
          <p:cNvSpPr/>
          <p:nvPr/>
        </p:nvSpPr>
        <p:spPr>
          <a:xfrm rot="2007605">
            <a:off x="5318949" y="5461890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62292.01.01</a:t>
            </a:r>
            <a:endParaRPr lang="pt-BR" dirty="0"/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xmlns="" id="{556063F1-4C4B-4F05-B18E-B30389B1E6EF}"/>
              </a:ext>
            </a:extLst>
          </p:cNvPr>
          <p:cNvSpPr/>
          <p:nvPr/>
        </p:nvSpPr>
        <p:spPr>
          <a:xfrm rot="20690213">
            <a:off x="9129865" y="1824015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33231.02.00</a:t>
            </a:r>
            <a:endParaRPr lang="pt-BR" dirty="0"/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xmlns="" id="{36756F87-9D1B-4B3A-A481-E2F83645CDC6}"/>
              </a:ext>
            </a:extLst>
          </p:cNvPr>
          <p:cNvSpPr/>
          <p:nvPr/>
        </p:nvSpPr>
        <p:spPr>
          <a:xfrm rot="20776720">
            <a:off x="5789397" y="4075822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62292.02.01</a:t>
            </a:r>
            <a:endParaRPr lang="pt-BR" dirty="0"/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xmlns="" id="{7165703D-A7B8-4175-AD7C-36AB8DBD5759}"/>
              </a:ext>
            </a:extLst>
          </p:cNvPr>
          <p:cNvSpPr/>
          <p:nvPr/>
        </p:nvSpPr>
        <p:spPr>
          <a:xfrm rot="1081321">
            <a:off x="2452000" y="5531676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81231.02.01</a:t>
            </a:r>
            <a:endParaRPr lang="pt-BR" dirty="0"/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xmlns="" id="{8B74FBA6-D611-4441-BC21-BBBEBD94B2C4}"/>
              </a:ext>
            </a:extLst>
          </p:cNvPr>
          <p:cNvSpPr/>
          <p:nvPr/>
        </p:nvSpPr>
        <p:spPr>
          <a:xfrm rot="20165585">
            <a:off x="3770409" y="4630413"/>
            <a:ext cx="170110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81231.02.02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xmlns="" id="{97762BBE-AC7D-4884-A0E0-33F86758DCA5}"/>
              </a:ext>
            </a:extLst>
          </p:cNvPr>
          <p:cNvSpPr txBox="1"/>
          <p:nvPr/>
        </p:nvSpPr>
        <p:spPr>
          <a:xfrm rot="778824">
            <a:off x="1123982" y="3490889"/>
            <a:ext cx="2189953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CNPJ</a:t>
            </a:r>
          </a:p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06926223000160</a:t>
            </a:r>
            <a:endParaRPr lang="pt-BR" dirty="0"/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xmlns="" id="{5D94C6EE-23FB-4D1D-B1CA-DD83C6D658CF}"/>
              </a:ext>
            </a:extLst>
          </p:cNvPr>
          <p:cNvSpPr txBox="1"/>
          <p:nvPr/>
        </p:nvSpPr>
        <p:spPr>
          <a:xfrm rot="778824">
            <a:off x="5880081" y="1614531"/>
            <a:ext cx="68184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ISF</a:t>
            </a:r>
          </a:p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F</a:t>
            </a:r>
            <a:endParaRPr lang="pt-BR" dirty="0"/>
          </a:p>
        </p:txBody>
      </p:sp>
      <p:sp>
        <p:nvSpPr>
          <p:cNvPr id="42" name="Retângulo 41">
            <a:extLst>
              <a:ext uri="{FF2B5EF4-FFF2-40B4-BE49-F238E27FC236}">
                <a16:creationId xmlns:a16="http://schemas.microsoft.com/office/drawing/2014/main" xmlns="" id="{D5AF715C-6347-4BCA-8456-9FC379B2BD36}"/>
              </a:ext>
            </a:extLst>
          </p:cNvPr>
          <p:cNvSpPr/>
          <p:nvPr/>
        </p:nvSpPr>
        <p:spPr>
          <a:xfrm rot="20567690">
            <a:off x="4827313" y="3246847"/>
            <a:ext cx="1046876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ESFERA1</a:t>
            </a:r>
            <a:endParaRPr lang="pt-BR" dirty="0"/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xmlns="" id="{14B9B0A9-2C84-48F7-A11C-E4B5FD52246D}"/>
              </a:ext>
            </a:extLst>
          </p:cNvPr>
          <p:cNvSpPr/>
          <p:nvPr/>
        </p:nvSpPr>
        <p:spPr>
          <a:xfrm rot="20567690">
            <a:off x="9235718" y="4886373"/>
            <a:ext cx="1008229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PTRES</a:t>
            </a:r>
          </a:p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084393</a:t>
            </a:r>
            <a:endParaRPr lang="pt-BR" dirty="0"/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xmlns="" id="{C0368B01-79B4-41D5-B5CE-E1F74405A443}"/>
              </a:ext>
            </a:extLst>
          </p:cNvPr>
          <p:cNvSpPr/>
          <p:nvPr/>
        </p:nvSpPr>
        <p:spPr>
          <a:xfrm rot="20567690">
            <a:off x="6310890" y="4617078"/>
            <a:ext cx="1301762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NAT DESP</a:t>
            </a:r>
          </a:p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33903995</a:t>
            </a:r>
            <a:endParaRPr lang="pt-BR" dirty="0"/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xmlns="" id="{620FB9AB-49B7-4377-87E1-5206FC12E0B9}"/>
              </a:ext>
            </a:extLst>
          </p:cNvPr>
          <p:cNvSpPr/>
          <p:nvPr/>
        </p:nvSpPr>
        <p:spPr>
          <a:xfrm>
            <a:off x="125291" y="515544"/>
            <a:ext cx="12029415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LIQUIDAÇÃO DE SERVIÇO: O QUE SE CONTABILIZA?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xmlns="" id="{DCE9CBA8-9975-4866-9456-D6B8D66AB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2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5" grpId="0" animBg="1"/>
      <p:bldP spid="6" grpId="0" animBg="1"/>
      <p:bldP spid="7" grpId="0" animBg="1"/>
      <p:bldP spid="10" grpId="0" animBg="1"/>
      <p:bldP spid="11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40" grpId="0" animBg="1"/>
      <p:bldP spid="42" grpId="0" animBg="1"/>
      <p:bldP spid="43" grpId="0" animBg="1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tângulo 75781"/>
          <p:cNvSpPr/>
          <p:nvPr/>
        </p:nvSpPr>
        <p:spPr>
          <a:xfrm>
            <a:off x="613064" y="671569"/>
            <a:ext cx="1088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EVENTO   UG  GESTAO CONTA       </a:t>
            </a:r>
            <a:r>
              <a:rPr lang="pt-BR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CONTA</a:t>
            </a:r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CORRENTE                      V A L O R </a:t>
            </a:r>
            <a:endParaRPr lang="pt-BR" b="1" dirty="0"/>
          </a:p>
        </p:txBody>
      </p:sp>
      <p:sp>
        <p:nvSpPr>
          <p:cNvPr id="75783" name="Retângulo 75782"/>
          <p:cNvSpPr/>
          <p:nvPr/>
        </p:nvSpPr>
        <p:spPr>
          <a:xfrm>
            <a:off x="613064" y="1000510"/>
            <a:ext cx="11087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523057 170009 00001 21311.04.00 F 0100000000 06926223000160             1,00 C </a:t>
            </a:r>
            <a:endParaRPr lang="pt-BR" b="1" dirty="0"/>
          </a:p>
        </p:txBody>
      </p:sp>
      <p:sp>
        <p:nvSpPr>
          <p:cNvPr id="75784" name="Retângulo 75783"/>
          <p:cNvSpPr/>
          <p:nvPr/>
        </p:nvSpPr>
        <p:spPr>
          <a:xfrm>
            <a:off x="613064" y="1324112"/>
            <a:ext cx="11073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62292.01.02 N 2017NE800902 95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85" name="Retângulo 75784"/>
          <p:cNvSpPr/>
          <p:nvPr/>
        </p:nvSpPr>
        <p:spPr>
          <a:xfrm>
            <a:off x="613064" y="1645562"/>
            <a:ext cx="10969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62213.02.00 N 1 084393 0100000000 33903995 020300   1,00 D </a:t>
            </a:r>
            <a:endParaRPr lang="pt-BR" b="1" dirty="0"/>
          </a:p>
        </p:txBody>
      </p:sp>
      <p:sp>
        <p:nvSpPr>
          <p:cNvPr id="75786" name="Retângulo 75785"/>
          <p:cNvSpPr/>
          <p:nvPr/>
        </p:nvSpPr>
        <p:spPr>
          <a:xfrm>
            <a:off x="613064" y="1977713"/>
            <a:ext cx="11208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62292.01.03 N 2017NE800902 95                       1,00 C</a:t>
            </a:r>
            <a:r>
              <a:rPr lang="pt-BR" b="1" dirty="0"/>
              <a:t> </a:t>
            </a:r>
          </a:p>
        </p:txBody>
      </p:sp>
      <p:sp>
        <p:nvSpPr>
          <p:cNvPr id="75787" name="Retângulo 75786"/>
          <p:cNvSpPr/>
          <p:nvPr/>
        </p:nvSpPr>
        <p:spPr>
          <a:xfrm>
            <a:off x="613811" y="2306774"/>
            <a:ext cx="117069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62213.03.00 N 1 084393 0100000000 33903995 020300   1,00 C </a:t>
            </a:r>
            <a:endParaRPr lang="pt-BR" b="1" dirty="0"/>
          </a:p>
        </p:txBody>
      </p:sp>
      <p:sp>
        <p:nvSpPr>
          <p:cNvPr id="75788" name="Retângulo 75787"/>
          <p:cNvSpPr/>
          <p:nvPr/>
        </p:nvSpPr>
        <p:spPr>
          <a:xfrm>
            <a:off x="612007" y="2636398"/>
            <a:ext cx="11209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82112.00.00 N 0100000000    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89" name="Retângulo 75788"/>
          <p:cNvSpPr/>
          <p:nvPr/>
        </p:nvSpPr>
        <p:spPr>
          <a:xfrm>
            <a:off x="623452" y="2960402"/>
            <a:ext cx="11274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82113.00.00 N 0100000000                            1,00 C</a:t>
            </a:r>
            <a:r>
              <a:rPr lang="pt-BR" b="1" dirty="0"/>
              <a:t> </a:t>
            </a:r>
          </a:p>
        </p:txBody>
      </p:sp>
      <p:sp>
        <p:nvSpPr>
          <p:cNvPr id="75790" name="Retângulo 75789"/>
          <p:cNvSpPr/>
          <p:nvPr/>
        </p:nvSpPr>
        <p:spPr>
          <a:xfrm>
            <a:off x="617730" y="3290677"/>
            <a:ext cx="11055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583529 170013 00001 62292.02.02 N 1 084393 0100000000 33903995 020300   1,00 D</a:t>
            </a:r>
            <a:endParaRPr lang="pt-BR" b="1" dirty="0"/>
          </a:p>
        </p:txBody>
      </p:sp>
      <p:sp>
        <p:nvSpPr>
          <p:cNvPr id="75791" name="Retângulo 75790"/>
          <p:cNvSpPr/>
          <p:nvPr/>
        </p:nvSpPr>
        <p:spPr>
          <a:xfrm>
            <a:off x="617730" y="3621920"/>
            <a:ext cx="11191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583529 170013 00001 62292.02.03 N 1 084393 0100000000 33903995 020300   1,00 C </a:t>
            </a:r>
            <a:endParaRPr lang="pt-BR" b="1" dirty="0"/>
          </a:p>
        </p:txBody>
      </p:sp>
      <p:sp>
        <p:nvSpPr>
          <p:cNvPr id="75792" name="Retângulo 75791"/>
          <p:cNvSpPr/>
          <p:nvPr/>
        </p:nvSpPr>
        <p:spPr>
          <a:xfrm>
            <a:off x="617730" y="3946072"/>
            <a:ext cx="11430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62292.01.01 N 2017NE800902 95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3" name="Retângulo 75792"/>
          <p:cNvSpPr/>
          <p:nvPr/>
        </p:nvSpPr>
        <p:spPr>
          <a:xfrm>
            <a:off x="620593" y="4255784"/>
            <a:ext cx="11991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62213.01.00 N 1 084393 0100000000 33903995 020300   1,00 C </a:t>
            </a:r>
            <a:endParaRPr lang="pt-BR" b="1" dirty="0"/>
          </a:p>
        </p:txBody>
      </p:sp>
      <p:sp>
        <p:nvSpPr>
          <p:cNvPr id="75794" name="Retângulo 75793"/>
          <p:cNvSpPr/>
          <p:nvPr/>
        </p:nvSpPr>
        <p:spPr>
          <a:xfrm>
            <a:off x="606135" y="4591947"/>
            <a:ext cx="11312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62213.02.00 N 1 084393 0100000000 33903995 020300   1,00 C</a:t>
            </a:r>
            <a:endParaRPr lang="pt-BR" b="1" dirty="0"/>
          </a:p>
        </p:txBody>
      </p:sp>
      <p:sp>
        <p:nvSpPr>
          <p:cNvPr id="75795" name="Retângulo 75794"/>
          <p:cNvSpPr/>
          <p:nvPr/>
        </p:nvSpPr>
        <p:spPr>
          <a:xfrm>
            <a:off x="606135" y="4920891"/>
            <a:ext cx="11229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513004 170009 00001 33231.02.00 N               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6" name="Retângulo 75795"/>
          <p:cNvSpPr/>
          <p:nvPr/>
        </p:nvSpPr>
        <p:spPr>
          <a:xfrm>
            <a:off x="611860" y="5252591"/>
            <a:ext cx="111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583546 170013 00001 62292.02.01 N 1 084393 0100000000 33903995 020300   1,00 D </a:t>
            </a:r>
            <a:endParaRPr lang="pt-BR" b="1" dirty="0"/>
          </a:p>
        </p:txBody>
      </p:sp>
      <p:sp>
        <p:nvSpPr>
          <p:cNvPr id="75797" name="Retângulo 75796"/>
          <p:cNvSpPr/>
          <p:nvPr/>
        </p:nvSpPr>
        <p:spPr>
          <a:xfrm>
            <a:off x="611860" y="5606645"/>
            <a:ext cx="111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583546 170013 00001 62292.02.02 N 1 084393 0100000000 33903995 020300   1,00 C </a:t>
            </a:r>
            <a:endParaRPr lang="pt-BR" b="1" dirty="0"/>
          </a:p>
        </p:txBody>
      </p:sp>
      <p:sp>
        <p:nvSpPr>
          <p:cNvPr id="75798" name="Retângulo 75797"/>
          <p:cNvSpPr/>
          <p:nvPr/>
        </p:nvSpPr>
        <p:spPr>
          <a:xfrm>
            <a:off x="606134" y="5939558"/>
            <a:ext cx="1122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591700 170009 00001 81231.02.01 N 06926223000160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9" name="Retângulo 75798"/>
          <p:cNvSpPr/>
          <p:nvPr/>
        </p:nvSpPr>
        <p:spPr>
          <a:xfrm>
            <a:off x="606134" y="6251121"/>
            <a:ext cx="12330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591700 170009 00001 81231.02.02 N 06926223000160                        1,00 C</a:t>
            </a:r>
            <a:r>
              <a:rPr lang="pt-BR" b="1" dirty="0"/>
              <a:t> 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6C724666-6D98-410E-9FBA-0A7B2B679401}"/>
              </a:ext>
            </a:extLst>
          </p:cNvPr>
          <p:cNvSpPr/>
          <p:nvPr/>
        </p:nvSpPr>
        <p:spPr>
          <a:xfrm>
            <a:off x="291547" y="263756"/>
            <a:ext cx="12029415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LIQUIDAÇÃO DE SERVIÇO: O QUE SE CONTABILIZA?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AB7E9324-02A2-4EA4-9819-72F34648CC17}"/>
              </a:ext>
            </a:extLst>
          </p:cNvPr>
          <p:cNvSpPr/>
          <p:nvPr/>
        </p:nvSpPr>
        <p:spPr>
          <a:xfrm>
            <a:off x="834986" y="730447"/>
            <a:ext cx="874644" cy="5856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D9682741-9117-4309-BDCA-53F4FEA9243B}"/>
              </a:ext>
            </a:extLst>
          </p:cNvPr>
          <p:cNvSpPr/>
          <p:nvPr/>
        </p:nvSpPr>
        <p:spPr>
          <a:xfrm>
            <a:off x="795130" y="1040902"/>
            <a:ext cx="11040115" cy="272510"/>
          </a:xfrm>
          <a:prstGeom prst="rect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xmlns="" id="{CF7E2BD2-96BB-4496-94F7-A363D61EF6AF}"/>
              </a:ext>
            </a:extLst>
          </p:cNvPr>
          <p:cNvSpPr/>
          <p:nvPr/>
        </p:nvSpPr>
        <p:spPr>
          <a:xfrm>
            <a:off x="792782" y="1362115"/>
            <a:ext cx="11040115" cy="1890296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xmlns="" id="{5E12A934-B7E9-4A97-BFEE-A4B680A22917}"/>
              </a:ext>
            </a:extLst>
          </p:cNvPr>
          <p:cNvSpPr/>
          <p:nvPr/>
        </p:nvSpPr>
        <p:spPr>
          <a:xfrm>
            <a:off x="820921" y="3317527"/>
            <a:ext cx="11040115" cy="596066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xmlns="" id="{2CF52D85-546C-4CDA-BFE6-E4DC68173ECB}"/>
              </a:ext>
            </a:extLst>
          </p:cNvPr>
          <p:cNvSpPr/>
          <p:nvPr/>
        </p:nvSpPr>
        <p:spPr>
          <a:xfrm>
            <a:off x="834986" y="3978708"/>
            <a:ext cx="11040115" cy="91316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xmlns="" id="{CC4B9153-FE3B-4861-A4EA-72766CD8E928}"/>
              </a:ext>
            </a:extLst>
          </p:cNvPr>
          <p:cNvSpPr/>
          <p:nvPr/>
        </p:nvSpPr>
        <p:spPr>
          <a:xfrm>
            <a:off x="806850" y="4949379"/>
            <a:ext cx="11040115" cy="272510"/>
          </a:xfrm>
          <a:prstGeom prst="rect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xmlns="" id="{F0F0B2BE-C4C7-4C4D-96D8-287C5CEB410C}"/>
              </a:ext>
            </a:extLst>
          </p:cNvPr>
          <p:cNvSpPr/>
          <p:nvPr/>
        </p:nvSpPr>
        <p:spPr>
          <a:xfrm>
            <a:off x="913960" y="5273828"/>
            <a:ext cx="11040115" cy="646481"/>
          </a:xfrm>
          <a:prstGeom prst="rect">
            <a:avLst/>
          </a:prstGeom>
          <a:solidFill>
            <a:schemeClr val="accent3">
              <a:lumMod val="75000"/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xmlns="" id="{C4EDB5AD-D631-45E4-8D14-844CFEEF5320}"/>
              </a:ext>
            </a:extLst>
          </p:cNvPr>
          <p:cNvSpPr/>
          <p:nvPr/>
        </p:nvSpPr>
        <p:spPr>
          <a:xfrm>
            <a:off x="764647" y="5962252"/>
            <a:ext cx="11040115" cy="6250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F587EBD3-1D05-40A3-9853-7125D15D1EBF}"/>
              </a:ext>
            </a:extLst>
          </p:cNvPr>
          <p:cNvSpPr/>
          <p:nvPr/>
        </p:nvSpPr>
        <p:spPr>
          <a:xfrm>
            <a:off x="806850" y="1010200"/>
            <a:ext cx="902780" cy="5635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>
            <a:extLst>
              <a:ext uri="{FF2B5EF4-FFF2-40B4-BE49-F238E27FC236}">
                <a16:creationId xmlns:a16="http://schemas.microsoft.com/office/drawing/2014/main" xmlns="" id="{37B24DAC-CCBD-4314-AC2C-02085791689B}"/>
              </a:ext>
            </a:extLst>
          </p:cNvPr>
          <p:cNvSpPr/>
          <p:nvPr/>
        </p:nvSpPr>
        <p:spPr>
          <a:xfrm>
            <a:off x="3545300" y="1347010"/>
            <a:ext cx="1574120" cy="3537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xmlns="" id="{FC50A866-9976-45B7-A839-750C4E162A53}"/>
              </a:ext>
            </a:extLst>
          </p:cNvPr>
          <p:cNvSpPr/>
          <p:nvPr/>
        </p:nvSpPr>
        <p:spPr>
          <a:xfrm>
            <a:off x="3537284" y="5244490"/>
            <a:ext cx="1574120" cy="1064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xmlns="" id="{5AC0D8BA-70BF-4419-9B0A-60181C41D256}"/>
              </a:ext>
            </a:extLst>
          </p:cNvPr>
          <p:cNvSpPr txBox="1"/>
          <p:nvPr/>
        </p:nvSpPr>
        <p:spPr>
          <a:xfrm>
            <a:off x="574458" y="1040901"/>
            <a:ext cx="1120403" cy="5524589"/>
          </a:xfrm>
          <a:prstGeom prst="rect">
            <a:avLst/>
          </a:prstGeom>
          <a:solidFill>
            <a:srgbClr val="FF33CC"/>
          </a:solidFill>
        </p:spPr>
        <p:txBody>
          <a:bodyPr wrap="square" rtlCol="0">
            <a:spAutoFit/>
          </a:bodyPr>
          <a:lstStyle/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r>
              <a:rPr lang="pt-BR" sz="2000" b="1" dirty="0"/>
              <a:t>DSP001</a:t>
            </a:r>
          </a:p>
          <a:p>
            <a:pPr algn="ctr"/>
            <a:endParaRPr lang="pt-BR" sz="1100" b="1" dirty="0"/>
          </a:p>
          <a:p>
            <a:pPr algn="ctr"/>
            <a:endParaRPr lang="pt-BR" sz="1100" b="1" dirty="0"/>
          </a:p>
          <a:p>
            <a:pPr algn="ctr"/>
            <a:endParaRPr lang="pt-BR" sz="11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  <a:p>
            <a:pPr algn="ctr"/>
            <a:endParaRPr lang="pt-BR" sz="2000" b="1" dirty="0"/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xmlns="" id="{7F5AA22E-EB5A-4877-B8D8-3044E2E44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13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7" grpId="0" animBg="1"/>
      <p:bldP spid="42" grpId="0" animBg="1"/>
      <p:bldP spid="43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84315" y="3429495"/>
            <a:ext cx="1194954" cy="38446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2021283" y="3426030"/>
            <a:ext cx="1194954" cy="384464"/>
          </a:xfrm>
          <a:prstGeom prst="rect">
            <a:avLst/>
          </a:prstGeom>
          <a:solidFill>
            <a:srgbClr val="FF3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795150" y="4205353"/>
            <a:ext cx="1572491" cy="38446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5145480" y="4222670"/>
            <a:ext cx="1201880" cy="384464"/>
          </a:xfrm>
          <a:prstGeom prst="rect">
            <a:avLst/>
          </a:prstGeom>
          <a:solidFill>
            <a:srgbClr val="FF3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3216237" y="4219205"/>
            <a:ext cx="1776841" cy="384464"/>
          </a:xfrm>
          <a:prstGeom prst="rect">
            <a:avLst/>
          </a:prstGeom>
          <a:solidFill>
            <a:srgbClr val="FF3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A02D05B3-195B-41BB-9BC3-147DFB4E7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15" y="1448893"/>
            <a:ext cx="3063242" cy="49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86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tângulo 75781"/>
          <p:cNvSpPr/>
          <p:nvPr/>
        </p:nvSpPr>
        <p:spPr>
          <a:xfrm>
            <a:off x="613064" y="671569"/>
            <a:ext cx="1088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EVENTO   UG  GESTAO CONTA       </a:t>
            </a:r>
            <a:r>
              <a:rPr lang="pt-BR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CONTA</a:t>
            </a:r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CORRENTE                      V A L O R </a:t>
            </a:r>
            <a:endParaRPr lang="pt-BR" b="1" dirty="0"/>
          </a:p>
        </p:txBody>
      </p:sp>
      <p:sp>
        <p:nvSpPr>
          <p:cNvPr id="75783" name="Retângulo 75782"/>
          <p:cNvSpPr/>
          <p:nvPr/>
        </p:nvSpPr>
        <p:spPr>
          <a:xfrm>
            <a:off x="613064" y="1000510"/>
            <a:ext cx="11087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523057 170009 00001 21311.04.00 F 0100000000 06926223000160             1,00 C </a:t>
            </a:r>
            <a:endParaRPr lang="pt-BR" b="1" dirty="0"/>
          </a:p>
        </p:txBody>
      </p:sp>
      <p:sp>
        <p:nvSpPr>
          <p:cNvPr id="75784" name="Retângulo 75783"/>
          <p:cNvSpPr/>
          <p:nvPr/>
        </p:nvSpPr>
        <p:spPr>
          <a:xfrm>
            <a:off x="613064" y="1324112"/>
            <a:ext cx="11073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62292.01.02 N 2017NE800902 95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85" name="Retângulo 75784"/>
          <p:cNvSpPr/>
          <p:nvPr/>
        </p:nvSpPr>
        <p:spPr>
          <a:xfrm>
            <a:off x="613064" y="1645562"/>
            <a:ext cx="10969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62213.02.00 N 1 084393 0100000000 33903995 020300   1,00 D </a:t>
            </a:r>
            <a:endParaRPr lang="pt-BR" b="1" dirty="0"/>
          </a:p>
        </p:txBody>
      </p:sp>
      <p:sp>
        <p:nvSpPr>
          <p:cNvPr id="75786" name="Retângulo 75785"/>
          <p:cNvSpPr/>
          <p:nvPr/>
        </p:nvSpPr>
        <p:spPr>
          <a:xfrm>
            <a:off x="613064" y="1977713"/>
            <a:ext cx="11208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62292.01.03 N 2017NE800902 95                       1,00 C</a:t>
            </a:r>
            <a:r>
              <a:rPr lang="pt-BR" b="1" dirty="0"/>
              <a:t> </a:t>
            </a:r>
          </a:p>
        </p:txBody>
      </p:sp>
      <p:sp>
        <p:nvSpPr>
          <p:cNvPr id="75787" name="Retângulo 75786"/>
          <p:cNvSpPr/>
          <p:nvPr/>
        </p:nvSpPr>
        <p:spPr>
          <a:xfrm>
            <a:off x="613811" y="2306774"/>
            <a:ext cx="117069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62213.03.00 N 1 084393 0100000000 33903995 020300   1,00 C </a:t>
            </a:r>
            <a:endParaRPr lang="pt-BR" b="1" dirty="0"/>
          </a:p>
        </p:txBody>
      </p:sp>
      <p:sp>
        <p:nvSpPr>
          <p:cNvPr id="75788" name="Retângulo 75787"/>
          <p:cNvSpPr/>
          <p:nvPr/>
        </p:nvSpPr>
        <p:spPr>
          <a:xfrm>
            <a:off x="612007" y="2636398"/>
            <a:ext cx="11209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82112.00.00 N 0100000000    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89" name="Retângulo 75788"/>
          <p:cNvSpPr/>
          <p:nvPr/>
        </p:nvSpPr>
        <p:spPr>
          <a:xfrm>
            <a:off x="623452" y="2960402"/>
            <a:ext cx="11274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82113.00.00 N 0100000000                            1,00 C</a:t>
            </a:r>
            <a:r>
              <a:rPr lang="pt-BR" b="1" dirty="0"/>
              <a:t> </a:t>
            </a:r>
          </a:p>
        </p:txBody>
      </p:sp>
      <p:sp>
        <p:nvSpPr>
          <p:cNvPr id="75790" name="Retângulo 75789"/>
          <p:cNvSpPr/>
          <p:nvPr/>
        </p:nvSpPr>
        <p:spPr>
          <a:xfrm>
            <a:off x="617730" y="3290677"/>
            <a:ext cx="11055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583529 170013 00001 62292.02.02 N 1 084393 0100000000 33903995 020300   1,00 D</a:t>
            </a:r>
            <a:endParaRPr lang="pt-BR" b="1" dirty="0"/>
          </a:p>
        </p:txBody>
      </p:sp>
      <p:sp>
        <p:nvSpPr>
          <p:cNvPr id="75791" name="Retângulo 75790"/>
          <p:cNvSpPr/>
          <p:nvPr/>
        </p:nvSpPr>
        <p:spPr>
          <a:xfrm>
            <a:off x="617730" y="3621920"/>
            <a:ext cx="11191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583529 170013 00001 62292.02.03 N 1 084393 0100000000 33903995 020300   1,00 C </a:t>
            </a:r>
            <a:endParaRPr lang="pt-BR" b="1" dirty="0"/>
          </a:p>
        </p:txBody>
      </p:sp>
      <p:sp>
        <p:nvSpPr>
          <p:cNvPr id="75792" name="Retângulo 75791"/>
          <p:cNvSpPr/>
          <p:nvPr/>
        </p:nvSpPr>
        <p:spPr>
          <a:xfrm>
            <a:off x="617730" y="3946072"/>
            <a:ext cx="11430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62292.01.01 N 2017NE800902 95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3" name="Retângulo 75792"/>
          <p:cNvSpPr/>
          <p:nvPr/>
        </p:nvSpPr>
        <p:spPr>
          <a:xfrm>
            <a:off x="629085" y="4216542"/>
            <a:ext cx="11991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62213.01.00 N 1 084393 0100000000 33903995 020300   1,00 C </a:t>
            </a:r>
            <a:endParaRPr lang="pt-BR" b="1" dirty="0"/>
          </a:p>
        </p:txBody>
      </p:sp>
      <p:sp>
        <p:nvSpPr>
          <p:cNvPr id="75794" name="Retângulo 75793"/>
          <p:cNvSpPr/>
          <p:nvPr/>
        </p:nvSpPr>
        <p:spPr>
          <a:xfrm>
            <a:off x="606135" y="4591947"/>
            <a:ext cx="11312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62213.02.00 N 1 084393 0100000000 33903995 020300   1,00 C</a:t>
            </a:r>
            <a:endParaRPr lang="pt-BR" b="1" dirty="0"/>
          </a:p>
        </p:txBody>
      </p:sp>
      <p:sp>
        <p:nvSpPr>
          <p:cNvPr id="75795" name="Retângulo 75794"/>
          <p:cNvSpPr/>
          <p:nvPr/>
        </p:nvSpPr>
        <p:spPr>
          <a:xfrm>
            <a:off x="606135" y="4920891"/>
            <a:ext cx="11229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513004 170009 00001 33231.02.00 N               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6" name="Retângulo 75795"/>
          <p:cNvSpPr/>
          <p:nvPr/>
        </p:nvSpPr>
        <p:spPr>
          <a:xfrm>
            <a:off x="611860" y="5252591"/>
            <a:ext cx="111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583546 170013 00001 62292.02.01 N 1 084393 0100000000 33903995 020300   1,00 D </a:t>
            </a:r>
            <a:endParaRPr lang="pt-BR" b="1" dirty="0"/>
          </a:p>
        </p:txBody>
      </p:sp>
      <p:sp>
        <p:nvSpPr>
          <p:cNvPr id="75797" name="Retângulo 75796"/>
          <p:cNvSpPr/>
          <p:nvPr/>
        </p:nvSpPr>
        <p:spPr>
          <a:xfrm>
            <a:off x="611860" y="5606645"/>
            <a:ext cx="111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583546 170013 00001 62292.02.02 N 1 084393 0100000000 33903995 020300   1,00 C </a:t>
            </a:r>
            <a:endParaRPr lang="pt-BR" b="1" dirty="0"/>
          </a:p>
        </p:txBody>
      </p:sp>
      <p:sp>
        <p:nvSpPr>
          <p:cNvPr id="75798" name="Retângulo 75797"/>
          <p:cNvSpPr/>
          <p:nvPr/>
        </p:nvSpPr>
        <p:spPr>
          <a:xfrm>
            <a:off x="606134" y="5939558"/>
            <a:ext cx="1122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591700 170009 00001 81231.02.01 N 06926223000160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9" name="Retângulo 75798"/>
          <p:cNvSpPr/>
          <p:nvPr/>
        </p:nvSpPr>
        <p:spPr>
          <a:xfrm>
            <a:off x="606134" y="6251121"/>
            <a:ext cx="12330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591700 170009 00001 81231.02.02 N 06926223000160                        1,00 C</a:t>
            </a:r>
            <a:r>
              <a:rPr lang="pt-BR" b="1" dirty="0"/>
              <a:t> 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6C724666-6D98-410E-9FBA-0A7B2B679401}"/>
              </a:ext>
            </a:extLst>
          </p:cNvPr>
          <p:cNvSpPr/>
          <p:nvPr/>
        </p:nvSpPr>
        <p:spPr>
          <a:xfrm>
            <a:off x="291547" y="263756"/>
            <a:ext cx="12029415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LIQUIDAÇÃO DE SERVIÇO: O QUE SE CONTABILIZA?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3534399" y="1036088"/>
            <a:ext cx="1571002" cy="301880"/>
          </a:xfrm>
          <a:prstGeom prst="rect">
            <a:avLst/>
          </a:prstGeom>
          <a:solidFill>
            <a:srgbClr val="FF3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3512625" y="4944060"/>
            <a:ext cx="1571002" cy="301880"/>
          </a:xfrm>
          <a:prstGeom prst="rect">
            <a:avLst/>
          </a:prstGeom>
          <a:solidFill>
            <a:srgbClr val="FF3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/>
          <p:cNvSpPr/>
          <p:nvPr/>
        </p:nvSpPr>
        <p:spPr>
          <a:xfrm>
            <a:off x="3545282" y="6282998"/>
            <a:ext cx="1571002" cy="301880"/>
          </a:xfrm>
          <a:prstGeom prst="rect">
            <a:avLst/>
          </a:prstGeom>
          <a:solidFill>
            <a:srgbClr val="FF3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/>
          <p:cNvSpPr/>
          <p:nvPr/>
        </p:nvSpPr>
        <p:spPr>
          <a:xfrm>
            <a:off x="5429685" y="981104"/>
            <a:ext cx="5053258" cy="560377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xmlns="" id="{DDA2606B-6B9E-4771-A184-6BF69FC3D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1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63" y="615224"/>
            <a:ext cx="11597446" cy="606933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73C3E0CF-B27C-455D-9E5D-22E460F64CF0}"/>
              </a:ext>
            </a:extLst>
          </p:cNvPr>
          <p:cNvSpPr/>
          <p:nvPr/>
        </p:nvSpPr>
        <p:spPr>
          <a:xfrm>
            <a:off x="3196112" y="4006370"/>
            <a:ext cx="8656597" cy="27373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xmlns="" id="{6443A02A-1337-4962-B4F9-16C7F7F7D14B}"/>
              </a:ext>
            </a:extLst>
          </p:cNvPr>
          <p:cNvSpPr/>
          <p:nvPr/>
        </p:nvSpPr>
        <p:spPr>
          <a:xfrm>
            <a:off x="2290547" y="4596281"/>
            <a:ext cx="3987424" cy="5263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xmlns="" id="{1B57DE9D-AE18-4FA9-8158-F66FBBF329BE}"/>
              </a:ext>
            </a:extLst>
          </p:cNvPr>
          <p:cNvSpPr/>
          <p:nvPr/>
        </p:nvSpPr>
        <p:spPr>
          <a:xfrm>
            <a:off x="3152633" y="4835309"/>
            <a:ext cx="3987424" cy="603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CD5D8CEE-A22E-4F4E-B505-4F36628989A0}"/>
              </a:ext>
            </a:extLst>
          </p:cNvPr>
          <p:cNvSpPr/>
          <p:nvPr/>
        </p:nvSpPr>
        <p:spPr>
          <a:xfrm>
            <a:off x="4493132" y="4835309"/>
            <a:ext cx="2835715" cy="9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xmlns="" id="{3A204502-1A13-4AA0-9967-3035EC3B98D0}"/>
              </a:ext>
            </a:extLst>
          </p:cNvPr>
          <p:cNvSpPr/>
          <p:nvPr/>
        </p:nvSpPr>
        <p:spPr>
          <a:xfrm>
            <a:off x="4552268" y="3007534"/>
            <a:ext cx="7275417" cy="102918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57F9EA02-9126-4218-951C-15A9353C887B}"/>
              </a:ext>
            </a:extLst>
          </p:cNvPr>
          <p:cNvSpPr/>
          <p:nvPr/>
        </p:nvSpPr>
        <p:spPr>
          <a:xfrm>
            <a:off x="3765768" y="2985697"/>
            <a:ext cx="7275417" cy="35122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552268" y="3593500"/>
            <a:ext cx="6268132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t-BR" sz="3600" b="1" dirty="0">
                <a:solidFill>
                  <a:schemeClr val="tx1"/>
                </a:solidFill>
              </a:rPr>
              <a:t>Soma, Subtrai ou Não Afeta???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81114" y="3641933"/>
            <a:ext cx="3886200" cy="287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Efeito sobre centro de custo: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55263" y="595056"/>
            <a:ext cx="6654692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Consultar Situação - CONSIT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86A60114-4DDE-4E83-9F82-280FB2EC4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69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+mn-lt"/>
              </a:rPr>
              <a:t>Exame PCASP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029290"/>
              </p:ext>
            </p:extLst>
          </p:nvPr>
        </p:nvGraphicFramePr>
        <p:xfrm>
          <a:off x="838200" y="1825625"/>
          <a:ext cx="10515600" cy="2663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2775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NATUREZA DA INFORMAÇÃO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CLASSES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2775">
                <a:tc rowSpan="2">
                  <a:txBody>
                    <a:bodyPr/>
                    <a:lstStyle/>
                    <a:p>
                      <a:r>
                        <a:rPr lang="pt-BR" b="1" dirty="0"/>
                        <a:t>PATRIMONIAL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b="1" dirty="0"/>
                        <a:t>1-ATIVO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/>
                        <a:t>2-PASSIVO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2461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/>
                        <a:t>3-VARIAÇÕES</a:t>
                      </a:r>
                      <a:r>
                        <a:rPr lang="pt-BR" b="1" baseline="0" dirty="0"/>
                        <a:t> PATRIMONIAIS DIMINUTIVAS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/>
                        <a:t>4-VARIAÇÕES</a:t>
                      </a:r>
                      <a:r>
                        <a:rPr lang="pt-BR" b="1" baseline="0" dirty="0"/>
                        <a:t> PATRIMONIAIS AUMENTATIVAS</a:t>
                      </a:r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2461">
                <a:tc>
                  <a:txBody>
                    <a:bodyPr/>
                    <a:lstStyle/>
                    <a:p>
                      <a:r>
                        <a:rPr lang="pt-BR" b="1" dirty="0"/>
                        <a:t>ORÇAMENTÁRIA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5-CONTROLES DA APROVAÇÃO DO </a:t>
                      </a:r>
                    </a:p>
                    <a:p>
                      <a:r>
                        <a:rPr lang="pt-BR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PLANEJAMENTO E ORÇAMENTO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6-CONTROLES DA EXECUÇÃO DO </a:t>
                      </a:r>
                    </a:p>
                    <a:p>
                      <a:r>
                        <a:rPr lang="pt-BR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PLANEJAMENTO E ORÇAMENTO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2775">
                <a:tc>
                  <a:txBody>
                    <a:bodyPr/>
                    <a:lstStyle/>
                    <a:p>
                      <a:r>
                        <a:rPr lang="pt-BR" b="1" dirty="0"/>
                        <a:t>CONTROLE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b="1" dirty="0"/>
                        <a:t>7. CONTROLES DEVEDORES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8. CONTROLES CREDORES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837445" y="3367317"/>
            <a:ext cx="10515601" cy="14339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860D3617-32C4-4353-9B52-F2550453D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2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98" y="9079"/>
            <a:ext cx="10789920" cy="6848921"/>
          </a:xfrm>
          <a:prstGeom prst="rect">
            <a:avLst/>
          </a:prstGeom>
          <a:noFill/>
        </p:spPr>
      </p:pic>
      <p:sp>
        <p:nvSpPr>
          <p:cNvPr id="18" name="Retângulo 17"/>
          <p:cNvSpPr/>
          <p:nvPr/>
        </p:nvSpPr>
        <p:spPr>
          <a:xfrm>
            <a:off x="768628" y="430428"/>
            <a:ext cx="1069450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9600" b="1" dirty="0">
                <a:ln w="9525">
                  <a:noFill/>
                  <a:prstDash val="solid"/>
                </a:ln>
                <a:solidFill>
                  <a:schemeClr val="accent5"/>
                </a:solidFill>
              </a:rPr>
              <a:t>ABA </a:t>
            </a:r>
          </a:p>
          <a:p>
            <a:pPr algn="ctr"/>
            <a:r>
              <a:rPr lang="pt-BR" sz="9600" b="1" dirty="0">
                <a:ln w="9525">
                  <a:noFill/>
                  <a:prstDash val="solid"/>
                </a:ln>
                <a:solidFill>
                  <a:schemeClr val="accent5"/>
                </a:solidFill>
              </a:rPr>
              <a:t>CENTRO DE CUSTOS</a:t>
            </a:r>
            <a:endParaRPr lang="pt-BR" sz="9600" b="1" cap="none" spc="0" dirty="0">
              <a:ln w="9525">
                <a:noFill/>
                <a:prstDash val="solid"/>
              </a:ln>
              <a:solidFill>
                <a:schemeClr val="accent5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775272" y="3278633"/>
            <a:ext cx="69619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pt-BR" sz="9600" b="1" dirty="0">
                <a:ln w="9525">
                  <a:noFill/>
                  <a:prstDash val="solid"/>
                </a:ln>
                <a:solidFill>
                  <a:schemeClr val="bg1"/>
                </a:solidFill>
              </a:rPr>
              <a:t>Para Todos!!!</a:t>
            </a:r>
            <a:endParaRPr lang="pt-BR" sz="9600" b="1" cap="none" spc="0" dirty="0">
              <a:ln w="9525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FB4564C9-CD32-46D3-B32A-F7CCC9825942}"/>
              </a:ext>
            </a:extLst>
          </p:cNvPr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1662D48-9CF2-4526-95F5-7767DF37A99D}"/>
              </a:ext>
            </a:extLst>
          </p:cNvPr>
          <p:cNvSpPr txBox="1"/>
          <p:nvPr/>
        </p:nvSpPr>
        <p:spPr>
          <a:xfrm>
            <a:off x="980662" y="4585255"/>
            <a:ext cx="102439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/>
              <a:t>A PARTIR DE 1º DE </a:t>
            </a:r>
            <a:r>
              <a:rPr lang="pt-BR" sz="4800" b="1" dirty="0" smtClean="0"/>
              <a:t>FEVEREIRO DE 2018</a:t>
            </a:r>
            <a:r>
              <a:rPr lang="pt-BR" sz="6000" b="1" dirty="0" smtClean="0"/>
              <a:t> </a:t>
            </a:r>
            <a:r>
              <a:rPr lang="pt-BR" sz="6000" b="1" dirty="0"/>
              <a:t>EM TODAS AS UG DO OFS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xmlns="" id="{FFB76744-87F7-4071-BA94-25F665666038}"/>
              </a:ext>
            </a:extLst>
          </p:cNvPr>
          <p:cNvSpPr/>
          <p:nvPr/>
        </p:nvSpPr>
        <p:spPr>
          <a:xfrm>
            <a:off x="2781900" y="3285263"/>
            <a:ext cx="6961910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pt-BR" sz="9600" b="1" dirty="0">
                <a:ln w="9525">
                  <a:noFill/>
                  <a:prstDash val="solid"/>
                </a:ln>
              </a:rPr>
              <a:t>Para Todos!!!</a:t>
            </a:r>
            <a:endParaRPr lang="pt-BR" sz="9600" b="1" cap="none" spc="0" dirty="0">
              <a:ln w="9525">
                <a:noFill/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03516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tângulo 75781"/>
          <p:cNvSpPr/>
          <p:nvPr/>
        </p:nvSpPr>
        <p:spPr>
          <a:xfrm>
            <a:off x="613064" y="671569"/>
            <a:ext cx="1088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EVENTO   UG  GESTAO CONTA       </a:t>
            </a:r>
            <a:r>
              <a:rPr lang="pt-BR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CONTA</a:t>
            </a:r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CORRENTE                      V A L O R </a:t>
            </a:r>
            <a:endParaRPr lang="pt-BR" b="1" dirty="0"/>
          </a:p>
        </p:txBody>
      </p:sp>
      <p:sp>
        <p:nvSpPr>
          <p:cNvPr id="75783" name="Retângulo 75782"/>
          <p:cNvSpPr/>
          <p:nvPr/>
        </p:nvSpPr>
        <p:spPr>
          <a:xfrm>
            <a:off x="613064" y="1000510"/>
            <a:ext cx="11087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523057 170009 00001 21311.04.00 F 0100000000 06926223000160             1,00 C </a:t>
            </a:r>
            <a:endParaRPr lang="pt-BR" b="1" dirty="0"/>
          </a:p>
        </p:txBody>
      </p:sp>
      <p:sp>
        <p:nvSpPr>
          <p:cNvPr id="75784" name="Retângulo 75783"/>
          <p:cNvSpPr/>
          <p:nvPr/>
        </p:nvSpPr>
        <p:spPr>
          <a:xfrm>
            <a:off x="613064" y="1324112"/>
            <a:ext cx="11073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62292.01.02 N 2017NE800902 95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85" name="Retângulo 75784"/>
          <p:cNvSpPr/>
          <p:nvPr/>
        </p:nvSpPr>
        <p:spPr>
          <a:xfrm>
            <a:off x="613064" y="1645562"/>
            <a:ext cx="10969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62213.02.00 N 1 084393 0100000000 33903995 020300   1,00 D </a:t>
            </a:r>
            <a:endParaRPr lang="pt-BR" b="1" dirty="0"/>
          </a:p>
        </p:txBody>
      </p:sp>
      <p:sp>
        <p:nvSpPr>
          <p:cNvPr id="75786" name="Retângulo 75785"/>
          <p:cNvSpPr/>
          <p:nvPr/>
        </p:nvSpPr>
        <p:spPr>
          <a:xfrm>
            <a:off x="613064" y="1977713"/>
            <a:ext cx="11208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62292.01.03 N 2017NE800902 95                       1,00 C</a:t>
            </a:r>
            <a:r>
              <a:rPr lang="pt-BR" b="1" dirty="0"/>
              <a:t> </a:t>
            </a:r>
          </a:p>
        </p:txBody>
      </p:sp>
      <p:sp>
        <p:nvSpPr>
          <p:cNvPr id="75787" name="Retângulo 75786"/>
          <p:cNvSpPr/>
          <p:nvPr/>
        </p:nvSpPr>
        <p:spPr>
          <a:xfrm>
            <a:off x="613811" y="2306774"/>
            <a:ext cx="117069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62213.03.00 N 1 084393 0100000000 33903995 020300   1,00 C </a:t>
            </a:r>
            <a:endParaRPr lang="pt-BR" b="1" dirty="0"/>
          </a:p>
        </p:txBody>
      </p:sp>
      <p:sp>
        <p:nvSpPr>
          <p:cNvPr id="75788" name="Retângulo 75787"/>
          <p:cNvSpPr/>
          <p:nvPr/>
        </p:nvSpPr>
        <p:spPr>
          <a:xfrm>
            <a:off x="612007" y="2636398"/>
            <a:ext cx="11209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82112.00.00 N 0100000000    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89" name="Retângulo 75788"/>
          <p:cNvSpPr/>
          <p:nvPr/>
        </p:nvSpPr>
        <p:spPr>
          <a:xfrm>
            <a:off x="623452" y="2960402"/>
            <a:ext cx="11274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401002 170009 00001 82113.00.00 N 0100000000                            1,00 C</a:t>
            </a:r>
            <a:r>
              <a:rPr lang="pt-BR" b="1" dirty="0"/>
              <a:t> </a:t>
            </a:r>
          </a:p>
        </p:txBody>
      </p:sp>
      <p:sp>
        <p:nvSpPr>
          <p:cNvPr id="75790" name="Retângulo 75789"/>
          <p:cNvSpPr/>
          <p:nvPr/>
        </p:nvSpPr>
        <p:spPr>
          <a:xfrm>
            <a:off x="617730" y="3290677"/>
            <a:ext cx="11055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583529 170013 00001 62292.02.02 N 1 084393 0100000000 33903995 020300   1,00 D</a:t>
            </a:r>
            <a:endParaRPr lang="pt-BR" b="1" dirty="0"/>
          </a:p>
        </p:txBody>
      </p:sp>
      <p:sp>
        <p:nvSpPr>
          <p:cNvPr id="75791" name="Retângulo 75790"/>
          <p:cNvSpPr/>
          <p:nvPr/>
        </p:nvSpPr>
        <p:spPr>
          <a:xfrm>
            <a:off x="617730" y="3621920"/>
            <a:ext cx="11191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583529 170013 00001 62292.02.03 N 1 084393 0100000000 33903995 020300   1,00 C </a:t>
            </a:r>
            <a:endParaRPr lang="pt-BR" b="1" dirty="0"/>
          </a:p>
        </p:txBody>
      </p:sp>
      <p:sp>
        <p:nvSpPr>
          <p:cNvPr id="75792" name="Retângulo 75791"/>
          <p:cNvSpPr/>
          <p:nvPr/>
        </p:nvSpPr>
        <p:spPr>
          <a:xfrm>
            <a:off x="617730" y="3946072"/>
            <a:ext cx="11430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62292.01.01 N 2017NE800902 95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3" name="Retângulo 75792"/>
          <p:cNvSpPr/>
          <p:nvPr/>
        </p:nvSpPr>
        <p:spPr>
          <a:xfrm>
            <a:off x="629085" y="4216542"/>
            <a:ext cx="11991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62213.01.00 N 1 084393 0100000000 33903995 020300   1,00 C </a:t>
            </a:r>
            <a:endParaRPr lang="pt-BR" b="1" dirty="0"/>
          </a:p>
        </p:txBody>
      </p:sp>
      <p:sp>
        <p:nvSpPr>
          <p:cNvPr id="75794" name="Retângulo 75793"/>
          <p:cNvSpPr/>
          <p:nvPr/>
        </p:nvSpPr>
        <p:spPr>
          <a:xfrm>
            <a:off x="606135" y="4591947"/>
            <a:ext cx="11312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403001 170009 00001 62213.02.00 N 1 084393 0100000000 33903995 020300   1,00 C</a:t>
            </a:r>
            <a:endParaRPr lang="pt-BR" b="1" dirty="0"/>
          </a:p>
        </p:txBody>
      </p:sp>
      <p:sp>
        <p:nvSpPr>
          <p:cNvPr id="75795" name="Retângulo 75794"/>
          <p:cNvSpPr/>
          <p:nvPr/>
        </p:nvSpPr>
        <p:spPr>
          <a:xfrm>
            <a:off x="606135" y="4920891"/>
            <a:ext cx="11229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513004 170009 00001 33231.02.00 N               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6" name="Retângulo 75795"/>
          <p:cNvSpPr/>
          <p:nvPr/>
        </p:nvSpPr>
        <p:spPr>
          <a:xfrm>
            <a:off x="611860" y="5252591"/>
            <a:ext cx="111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583546 170013 00001 62292.02.01 N 1 084393 0100000000 33903995 020300   1,00 D </a:t>
            </a:r>
            <a:endParaRPr lang="pt-BR" b="1" dirty="0"/>
          </a:p>
        </p:txBody>
      </p:sp>
      <p:sp>
        <p:nvSpPr>
          <p:cNvPr id="75797" name="Retângulo 75796"/>
          <p:cNvSpPr/>
          <p:nvPr/>
        </p:nvSpPr>
        <p:spPr>
          <a:xfrm>
            <a:off x="611860" y="5606645"/>
            <a:ext cx="111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583546 170013 00001 62292.02.02 N 1 084393 0100000000 33903995 020300   1,00 C </a:t>
            </a:r>
            <a:endParaRPr lang="pt-BR" b="1" dirty="0"/>
          </a:p>
        </p:txBody>
      </p:sp>
      <p:sp>
        <p:nvSpPr>
          <p:cNvPr id="75798" name="Retângulo 75797"/>
          <p:cNvSpPr/>
          <p:nvPr/>
        </p:nvSpPr>
        <p:spPr>
          <a:xfrm>
            <a:off x="606134" y="5939558"/>
            <a:ext cx="1122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591700 170009 00001 81231.02.01 N 06926223000160                        1,00 D</a:t>
            </a:r>
            <a:r>
              <a:rPr lang="pt-BR" b="1" dirty="0"/>
              <a:t> </a:t>
            </a:r>
          </a:p>
        </p:txBody>
      </p:sp>
      <p:sp>
        <p:nvSpPr>
          <p:cNvPr id="75799" name="Retângulo 75798"/>
          <p:cNvSpPr/>
          <p:nvPr/>
        </p:nvSpPr>
        <p:spPr>
          <a:xfrm>
            <a:off x="606134" y="6251121"/>
            <a:ext cx="12330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00"/>
                </a:solidFill>
                <a:latin typeface="Courier New" panose="02070309020205020404" pitchFamily="49" charset="0"/>
              </a:rPr>
              <a:t> 591700 170009 00001 81231.02.02 N 06926223000160                        1,00 C</a:t>
            </a:r>
            <a:r>
              <a:rPr lang="pt-BR" b="1" dirty="0"/>
              <a:t> 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6C724666-6D98-410E-9FBA-0A7B2B679401}"/>
              </a:ext>
            </a:extLst>
          </p:cNvPr>
          <p:cNvSpPr/>
          <p:nvPr/>
        </p:nvSpPr>
        <p:spPr>
          <a:xfrm>
            <a:off x="291547" y="263756"/>
            <a:ext cx="12029415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INFORMAÇÃO PATRIMONIAL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00F04817-DE91-4A8D-805C-D1CD62A1D051}"/>
              </a:ext>
            </a:extLst>
          </p:cNvPr>
          <p:cNvSpPr/>
          <p:nvPr/>
        </p:nvSpPr>
        <p:spPr>
          <a:xfrm>
            <a:off x="3562065" y="1022646"/>
            <a:ext cx="1528549" cy="284490"/>
          </a:xfrm>
          <a:prstGeom prst="rect">
            <a:avLst/>
          </a:prstGeom>
          <a:solidFill>
            <a:srgbClr val="FF33CC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xmlns="" id="{3F255DDA-87A8-4BD4-A521-1243DAB9C9B0}"/>
              </a:ext>
            </a:extLst>
          </p:cNvPr>
          <p:cNvSpPr/>
          <p:nvPr/>
        </p:nvSpPr>
        <p:spPr>
          <a:xfrm>
            <a:off x="3564337" y="4928190"/>
            <a:ext cx="1528549" cy="284490"/>
          </a:xfrm>
          <a:prstGeom prst="rect">
            <a:avLst/>
          </a:prstGeom>
          <a:solidFill>
            <a:srgbClr val="FF33CC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xmlns="" id="{D540BFE8-7DC7-4DE3-82ED-F42A3AC8A196}"/>
              </a:ext>
            </a:extLst>
          </p:cNvPr>
          <p:cNvSpPr/>
          <p:nvPr/>
        </p:nvSpPr>
        <p:spPr>
          <a:xfrm>
            <a:off x="11273053" y="1027195"/>
            <a:ext cx="338867" cy="267960"/>
          </a:xfrm>
          <a:prstGeom prst="rect">
            <a:avLst/>
          </a:prstGeom>
          <a:solidFill>
            <a:srgbClr val="FF33CC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xmlns="" id="{DC355EAC-E24F-438E-999D-48E76C0D9F54}"/>
              </a:ext>
            </a:extLst>
          </p:cNvPr>
          <p:cNvSpPr/>
          <p:nvPr/>
        </p:nvSpPr>
        <p:spPr>
          <a:xfrm>
            <a:off x="11248032" y="4960037"/>
            <a:ext cx="338867" cy="267960"/>
          </a:xfrm>
          <a:prstGeom prst="rect">
            <a:avLst/>
          </a:prstGeom>
          <a:solidFill>
            <a:srgbClr val="FF33CC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xmlns="" id="{67078165-74A9-41EC-8FF5-C7898EED4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37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2933325"/>
              </p:ext>
            </p:extLst>
          </p:nvPr>
        </p:nvGraphicFramePr>
        <p:xfrm>
          <a:off x="1080655" y="764049"/>
          <a:ext cx="10030690" cy="5271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3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6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50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65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7087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Situação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Lançamento</a:t>
                      </a:r>
                      <a:r>
                        <a:rPr lang="pt-BR" b="1" baseline="0" dirty="0">
                          <a:solidFill>
                            <a:schemeClr val="tx1"/>
                          </a:solidFill>
                        </a:rPr>
                        <a:t> Contábil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Fato Contábil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Efeito sobre Centro de Custos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9961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DSP001 - AQUISIÇÃO DE SERVIÇOS - PESSOAS JURÍDICAS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D – 3323XXX00</a:t>
                      </a:r>
                    </a:p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C – 213XX0400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152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9961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9961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2E6617C5-7B5A-43A2-8308-391E1C1BBF36}"/>
              </a:ext>
            </a:extLst>
          </p:cNvPr>
          <p:cNvSpPr txBox="1"/>
          <p:nvPr/>
        </p:nvSpPr>
        <p:spPr>
          <a:xfrm>
            <a:off x="3207223" y="232011"/>
            <a:ext cx="7017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/>
              <a:t>Efeito sobre custo - Classificação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A0D384DF-0097-48DB-B1B7-353AE0ABDBF3}"/>
              </a:ext>
            </a:extLst>
          </p:cNvPr>
          <p:cNvSpPr txBox="1"/>
          <p:nvPr/>
        </p:nvSpPr>
        <p:spPr>
          <a:xfrm>
            <a:off x="8171539" y="2075543"/>
            <a:ext cx="16328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Modificativo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0364B696-1DA3-4912-AD42-B86B4B221D94}"/>
              </a:ext>
            </a:extLst>
          </p:cNvPr>
          <p:cNvSpPr txBox="1"/>
          <p:nvPr/>
        </p:nvSpPr>
        <p:spPr>
          <a:xfrm>
            <a:off x="8171539" y="2721425"/>
            <a:ext cx="16401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Modificativo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8B6E4DC8-A00D-419B-BD91-25DB328DB48D}"/>
              </a:ext>
            </a:extLst>
          </p:cNvPr>
          <p:cNvSpPr txBox="1"/>
          <p:nvPr/>
        </p:nvSpPr>
        <p:spPr>
          <a:xfrm>
            <a:off x="8171539" y="3396341"/>
            <a:ext cx="15827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Permutativo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5BC1A881-8C41-4105-B37C-E83A9363F49F}"/>
              </a:ext>
            </a:extLst>
          </p:cNvPr>
          <p:cNvSpPr txBox="1"/>
          <p:nvPr/>
        </p:nvSpPr>
        <p:spPr>
          <a:xfrm>
            <a:off x="8171536" y="4434106"/>
            <a:ext cx="16401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Modificativo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378E7DED-3904-42D2-B0B0-357DC765143B}"/>
              </a:ext>
            </a:extLst>
          </p:cNvPr>
          <p:cNvSpPr txBox="1"/>
          <p:nvPr/>
        </p:nvSpPr>
        <p:spPr>
          <a:xfrm>
            <a:off x="8171542" y="5486396"/>
            <a:ext cx="16401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Modificativo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0E7456DA-3520-4A63-AC43-8E70F9BCFAEB}"/>
              </a:ext>
            </a:extLst>
          </p:cNvPr>
          <p:cNvSpPr txBox="1"/>
          <p:nvPr/>
        </p:nvSpPr>
        <p:spPr>
          <a:xfrm>
            <a:off x="9920513" y="5508172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Soma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2572816F-6C1E-46F9-87C7-2D9F135D7547}"/>
              </a:ext>
            </a:extLst>
          </p:cNvPr>
          <p:cNvSpPr txBox="1"/>
          <p:nvPr/>
        </p:nvSpPr>
        <p:spPr>
          <a:xfrm>
            <a:off x="9913260" y="4455886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Soma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964175C9-F85C-426B-B484-236A24622ED7}"/>
              </a:ext>
            </a:extLst>
          </p:cNvPr>
          <p:cNvSpPr txBox="1"/>
          <p:nvPr/>
        </p:nvSpPr>
        <p:spPr>
          <a:xfrm>
            <a:off x="9884227" y="3410858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Não Afeta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11B47184-4019-47FC-A7DD-9E8649E7FE7A}"/>
              </a:ext>
            </a:extLst>
          </p:cNvPr>
          <p:cNvSpPr txBox="1"/>
          <p:nvPr/>
        </p:nvSpPr>
        <p:spPr>
          <a:xfrm>
            <a:off x="9913251" y="2075543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Soma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87180A15-ED22-4ED2-B5EF-1E8947661176}"/>
              </a:ext>
            </a:extLst>
          </p:cNvPr>
          <p:cNvSpPr txBox="1"/>
          <p:nvPr/>
        </p:nvSpPr>
        <p:spPr>
          <a:xfrm>
            <a:off x="9913257" y="2743196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Subtrai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B9B7150C-33CE-4724-A4E6-E68908CF5CD0}"/>
              </a:ext>
            </a:extLst>
          </p:cNvPr>
          <p:cNvSpPr txBox="1"/>
          <p:nvPr/>
        </p:nvSpPr>
        <p:spPr>
          <a:xfrm>
            <a:off x="1059543" y="2641599"/>
            <a:ext cx="53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ADS001 – DESPESA A ANULAR DE SERVIÇOS – PESSOA JURÍDICA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F3A9BB64-B656-41F4-93B1-1FFC67D75850}"/>
              </a:ext>
            </a:extLst>
          </p:cNvPr>
          <p:cNvSpPr txBox="1"/>
          <p:nvPr/>
        </p:nvSpPr>
        <p:spPr>
          <a:xfrm>
            <a:off x="1066803" y="3403593"/>
            <a:ext cx="534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DSP101 – AQUISIÇÃO DE MATERIAIS PARA ESTOQUE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085C1FBE-6FBB-4BBB-87FC-61CDBB603A6D}"/>
              </a:ext>
            </a:extLst>
          </p:cNvPr>
          <p:cNvSpPr txBox="1"/>
          <p:nvPr/>
        </p:nvSpPr>
        <p:spPr>
          <a:xfrm>
            <a:off x="1074061" y="4339761"/>
            <a:ext cx="53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DSP102 – AQUISIÇÃO DE MATERIAIS PARA CONSUMO IMEDIATO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6B8F0E11-49E8-407E-91CD-45E4B69AF752}"/>
              </a:ext>
            </a:extLst>
          </p:cNvPr>
          <p:cNvSpPr txBox="1"/>
          <p:nvPr/>
        </p:nvSpPr>
        <p:spPr>
          <a:xfrm>
            <a:off x="1081321" y="5406559"/>
            <a:ext cx="53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ETQ001 – BAIXA DE ESTOQUE DE ALMOXARIFADO POR CONSUMO/DISTRIBUIÇÃO GRATUITA (C/C 007)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xmlns="" id="{9637AB7F-DFDB-47AD-8E95-02B8E9DB58DF}"/>
              </a:ext>
            </a:extLst>
          </p:cNvPr>
          <p:cNvSpPr txBox="1"/>
          <p:nvPr/>
        </p:nvSpPr>
        <p:spPr>
          <a:xfrm>
            <a:off x="6233888" y="2590800"/>
            <a:ext cx="180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C – 3323XXX00</a:t>
            </a:r>
          </a:p>
          <a:p>
            <a:r>
              <a:rPr lang="pt-BR" b="1" dirty="0"/>
              <a:t>-C – 213XX0400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21D952F2-FFE2-4515-98D2-457B003BCBF7}"/>
              </a:ext>
            </a:extLst>
          </p:cNvPr>
          <p:cNvSpPr txBox="1"/>
          <p:nvPr/>
        </p:nvSpPr>
        <p:spPr>
          <a:xfrm>
            <a:off x="6241144" y="3251197"/>
            <a:ext cx="180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D – 115X1XXYY</a:t>
            </a:r>
          </a:p>
          <a:p>
            <a:r>
              <a:rPr lang="pt-BR" b="1" dirty="0"/>
              <a:t> C – 213XX0400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xmlns="" id="{1A053983-78D9-4124-8BCA-D7B521274BDC}"/>
              </a:ext>
            </a:extLst>
          </p:cNvPr>
          <p:cNvSpPr txBox="1"/>
          <p:nvPr/>
        </p:nvSpPr>
        <p:spPr>
          <a:xfrm>
            <a:off x="6233886" y="5363024"/>
            <a:ext cx="180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D – 331K1KK00</a:t>
            </a:r>
          </a:p>
          <a:p>
            <a:r>
              <a:rPr lang="pt-BR" b="1" dirty="0"/>
              <a:t> C – 115X1XXXX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xmlns="" id="{16B201E4-28FF-4AE0-8FF1-A1EB49AE105E}"/>
              </a:ext>
            </a:extLst>
          </p:cNvPr>
          <p:cNvSpPr txBox="1"/>
          <p:nvPr/>
        </p:nvSpPr>
        <p:spPr>
          <a:xfrm>
            <a:off x="6241143" y="3904339"/>
            <a:ext cx="1807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D – 115X1XXYY</a:t>
            </a:r>
          </a:p>
          <a:p>
            <a:r>
              <a:rPr lang="pt-BR" b="1" dirty="0"/>
              <a:t> C – 213XX0400</a:t>
            </a:r>
          </a:p>
          <a:p>
            <a:endParaRPr lang="pt-BR" b="1" dirty="0"/>
          </a:p>
          <a:p>
            <a:r>
              <a:rPr lang="pt-BR" b="1" dirty="0"/>
              <a:t> D – 331X1XX00</a:t>
            </a:r>
          </a:p>
          <a:p>
            <a:r>
              <a:rPr lang="pt-BR" b="1" dirty="0"/>
              <a:t> C – 115X1XXYY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xmlns="" id="{98BFF3F4-8793-4395-B9B1-DE7503580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0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928359"/>
              </p:ext>
            </p:extLst>
          </p:nvPr>
        </p:nvGraphicFramePr>
        <p:xfrm>
          <a:off x="950695" y="878342"/>
          <a:ext cx="10481293" cy="2937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17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67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917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509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7087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Situação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Lançamento</a:t>
                      </a:r>
                      <a:r>
                        <a:rPr lang="pt-BR" b="1" baseline="0" dirty="0">
                          <a:solidFill>
                            <a:schemeClr val="tx1"/>
                          </a:solidFill>
                        </a:rPr>
                        <a:t> Contábil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Fato Contábil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/>
                          </a:solidFill>
                        </a:rPr>
                        <a:t>Efeito sobre Centro de Custos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8152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9961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9961"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8543472F-78F8-449A-97A1-151E500DAB6D}"/>
              </a:ext>
            </a:extLst>
          </p:cNvPr>
          <p:cNvSpPr txBox="1"/>
          <p:nvPr/>
        </p:nvSpPr>
        <p:spPr>
          <a:xfrm>
            <a:off x="3207223" y="232011"/>
            <a:ext cx="7017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/>
              <a:t>Efeito sobre custo - Classificação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EFB15111-7B3B-40D4-9491-69135D68DB6B}"/>
              </a:ext>
            </a:extLst>
          </p:cNvPr>
          <p:cNvSpPr txBox="1"/>
          <p:nvPr/>
        </p:nvSpPr>
        <p:spPr>
          <a:xfrm>
            <a:off x="8040916" y="1915880"/>
            <a:ext cx="16401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Permutativo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92C7A614-9F9F-4866-88BD-CFD48E959ADA}"/>
              </a:ext>
            </a:extLst>
          </p:cNvPr>
          <p:cNvSpPr txBox="1"/>
          <p:nvPr/>
        </p:nvSpPr>
        <p:spPr>
          <a:xfrm>
            <a:off x="9789887" y="1937656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Soma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06E22431-7CE4-452E-92E8-AA2FB07ABA04}"/>
              </a:ext>
            </a:extLst>
          </p:cNvPr>
          <p:cNvSpPr txBox="1"/>
          <p:nvPr/>
        </p:nvSpPr>
        <p:spPr>
          <a:xfrm>
            <a:off x="950695" y="1836043"/>
            <a:ext cx="534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DSP201 – AQUISIÇÃO DE BENS MÓVEIS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A63EE170-9971-4DBC-88C1-F76784D8C061}"/>
              </a:ext>
            </a:extLst>
          </p:cNvPr>
          <p:cNvSpPr txBox="1"/>
          <p:nvPr/>
        </p:nvSpPr>
        <p:spPr>
          <a:xfrm>
            <a:off x="6103260" y="1792508"/>
            <a:ext cx="180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D – 12311XXXX</a:t>
            </a:r>
          </a:p>
          <a:p>
            <a:r>
              <a:rPr lang="pt-BR" b="1" dirty="0"/>
              <a:t> C – 213XX0400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86FF42D6-850B-4BE7-A233-9403F4EECF4D}"/>
              </a:ext>
            </a:extLst>
          </p:cNvPr>
          <p:cNvSpPr txBox="1"/>
          <p:nvPr/>
        </p:nvSpPr>
        <p:spPr>
          <a:xfrm>
            <a:off x="8039190" y="2562719"/>
            <a:ext cx="16401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Modificativo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E282207C-8CD8-4BF3-9FBD-E1B4107BF6F1}"/>
              </a:ext>
            </a:extLst>
          </p:cNvPr>
          <p:cNvSpPr txBox="1"/>
          <p:nvPr/>
        </p:nvSpPr>
        <p:spPr>
          <a:xfrm>
            <a:off x="9788161" y="2584495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Soma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BB3CF08B-6C58-4909-9B2C-55F5A2466005}"/>
              </a:ext>
            </a:extLst>
          </p:cNvPr>
          <p:cNvSpPr txBox="1"/>
          <p:nvPr/>
        </p:nvSpPr>
        <p:spPr>
          <a:xfrm>
            <a:off x="948969" y="2482882"/>
            <a:ext cx="53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IMB070 – APROPRIAÇÃO DA DEPRECIAÇÃO DE IMOBILIZADO – BENS MÓVEIS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B8A4BE19-89C3-4108-A0E0-C9AE08EF9F51}"/>
              </a:ext>
            </a:extLst>
          </p:cNvPr>
          <p:cNvSpPr txBox="1"/>
          <p:nvPr/>
        </p:nvSpPr>
        <p:spPr>
          <a:xfrm>
            <a:off x="6101534" y="2439347"/>
            <a:ext cx="180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D – 333110100</a:t>
            </a:r>
          </a:p>
          <a:p>
            <a:r>
              <a:rPr lang="pt-BR" b="1" dirty="0"/>
              <a:t> C – 123810100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45CDA763-67FC-4A7A-B626-A8E254647F1B}"/>
              </a:ext>
            </a:extLst>
          </p:cNvPr>
          <p:cNvSpPr txBox="1"/>
          <p:nvPr/>
        </p:nvSpPr>
        <p:spPr>
          <a:xfrm>
            <a:off x="8039192" y="3248514"/>
            <a:ext cx="16401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Modificativo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E09297D8-D741-473C-9346-A9C5E9281C5A}"/>
              </a:ext>
            </a:extLst>
          </p:cNvPr>
          <p:cNvSpPr txBox="1"/>
          <p:nvPr/>
        </p:nvSpPr>
        <p:spPr>
          <a:xfrm>
            <a:off x="9788163" y="3270290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Soma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52D24690-17F3-4408-B644-9FF7F0771E9D}"/>
              </a:ext>
            </a:extLst>
          </p:cNvPr>
          <p:cNvSpPr txBox="1"/>
          <p:nvPr/>
        </p:nvSpPr>
        <p:spPr>
          <a:xfrm>
            <a:off x="948971" y="3168677"/>
            <a:ext cx="5341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LPA303 – APROPRIAÇÃO DE FORNECEDORES E CONTAS A PAGAR SEM SUPORTE ORÇAMENTÁRIO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11BCC303-8A5F-438A-9612-E63A865C583F}"/>
              </a:ext>
            </a:extLst>
          </p:cNvPr>
          <p:cNvSpPr txBox="1"/>
          <p:nvPr/>
        </p:nvSpPr>
        <p:spPr>
          <a:xfrm>
            <a:off x="6101535" y="3125142"/>
            <a:ext cx="209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D – 3</a:t>
            </a:r>
            <a:r>
              <a:rPr lang="pt-BR" sz="1400" b="1" dirty="0"/>
              <a:t>WWWWWWWW</a:t>
            </a:r>
            <a:endParaRPr lang="pt-BR" b="1" dirty="0"/>
          </a:p>
          <a:p>
            <a:r>
              <a:rPr lang="pt-BR" b="1" dirty="0"/>
              <a:t> C – 21XXXXXXX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92C7A614-9F9F-4866-88BD-CFD48E959ADA}"/>
              </a:ext>
            </a:extLst>
          </p:cNvPr>
          <p:cNvSpPr txBox="1"/>
          <p:nvPr/>
        </p:nvSpPr>
        <p:spPr>
          <a:xfrm>
            <a:off x="9801896" y="1933229"/>
            <a:ext cx="1306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Não Afeta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xmlns="" id="{DFA03228-0B6F-4670-9BF6-6E0B3944E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83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63" y="615224"/>
            <a:ext cx="11597446" cy="606933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73C3E0CF-B27C-455D-9E5D-22E460F64CF0}"/>
              </a:ext>
            </a:extLst>
          </p:cNvPr>
          <p:cNvSpPr/>
          <p:nvPr/>
        </p:nvSpPr>
        <p:spPr>
          <a:xfrm>
            <a:off x="3196112" y="4006370"/>
            <a:ext cx="8656597" cy="27373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xmlns="" id="{6443A02A-1337-4962-B4F9-16C7F7F7D14B}"/>
              </a:ext>
            </a:extLst>
          </p:cNvPr>
          <p:cNvSpPr/>
          <p:nvPr/>
        </p:nvSpPr>
        <p:spPr>
          <a:xfrm>
            <a:off x="2290547" y="4596281"/>
            <a:ext cx="3987424" cy="5263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xmlns="" id="{1B57DE9D-AE18-4FA9-8158-F66FBBF329BE}"/>
              </a:ext>
            </a:extLst>
          </p:cNvPr>
          <p:cNvSpPr/>
          <p:nvPr/>
        </p:nvSpPr>
        <p:spPr>
          <a:xfrm>
            <a:off x="3152633" y="4835309"/>
            <a:ext cx="3987424" cy="603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CD5D8CEE-A22E-4F4E-B505-4F36628989A0}"/>
              </a:ext>
            </a:extLst>
          </p:cNvPr>
          <p:cNvSpPr/>
          <p:nvPr/>
        </p:nvSpPr>
        <p:spPr>
          <a:xfrm>
            <a:off x="4493132" y="4835309"/>
            <a:ext cx="2835715" cy="9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xmlns="" id="{3A204502-1A13-4AA0-9967-3035EC3B98D0}"/>
              </a:ext>
            </a:extLst>
          </p:cNvPr>
          <p:cNvSpPr/>
          <p:nvPr/>
        </p:nvSpPr>
        <p:spPr>
          <a:xfrm>
            <a:off x="4552268" y="3007534"/>
            <a:ext cx="7275417" cy="102918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57F9EA02-9126-4218-951C-15A9353C887B}"/>
              </a:ext>
            </a:extLst>
          </p:cNvPr>
          <p:cNvSpPr/>
          <p:nvPr/>
        </p:nvSpPr>
        <p:spPr>
          <a:xfrm>
            <a:off x="3765768" y="2985697"/>
            <a:ext cx="7275417" cy="35122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595812" y="3593500"/>
            <a:ext cx="5664085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t-BR" sz="3600" b="1" dirty="0">
                <a:solidFill>
                  <a:schemeClr val="tx1"/>
                </a:solidFill>
              </a:rPr>
              <a:t>Soma, Subtrai ou Não Afeta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81114" y="3641933"/>
            <a:ext cx="3886200" cy="287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Efeito sobre centro de custo: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55263" y="595056"/>
            <a:ext cx="6654692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Consultar Situação - CONSIT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2FE27013-3856-48F9-AFB1-ABAA30FC2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93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"/>
            <a:ext cx="12192000" cy="68580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63" y="2214316"/>
            <a:ext cx="7161990" cy="599394"/>
          </a:xfrm>
          <a:prstGeom prst="rect">
            <a:avLst/>
          </a:prstGeom>
          <a:ln w="38100" cmpd="sng">
            <a:solidFill>
              <a:schemeClr val="accent1"/>
            </a:solidFill>
          </a:ln>
          <a:effectLst>
            <a:softEdge rad="0"/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56" y="4165003"/>
            <a:ext cx="3341914" cy="73522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03FEC131-75D4-4B48-93BE-CC49BC860D9E}"/>
              </a:ext>
            </a:extLst>
          </p:cNvPr>
          <p:cNvSpPr/>
          <p:nvPr/>
        </p:nvSpPr>
        <p:spPr>
          <a:xfrm>
            <a:off x="4055165" y="581804"/>
            <a:ext cx="7161753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PARTINDO PARA A ABA CENTRO DE CUSTO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15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5480574" y="1354574"/>
            <a:ext cx="10988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2017NE800902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720458" y="2432858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310" y="438150"/>
            <a:ext cx="9534525" cy="5981700"/>
          </a:xfrm>
          <a:prstGeom prst="rect">
            <a:avLst/>
          </a:prstGeom>
        </p:spPr>
      </p:pic>
      <p:cxnSp>
        <p:nvCxnSpPr>
          <p:cNvPr id="6" name="Conector de seta reta 5"/>
          <p:cNvCxnSpPr/>
          <p:nvPr/>
        </p:nvCxnSpPr>
        <p:spPr>
          <a:xfrm flipV="1">
            <a:off x="1501485" y="3371999"/>
            <a:ext cx="732600" cy="1325999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Imagem 60">
            <a:extLst>
              <a:ext uri="{FF2B5EF4-FFF2-40B4-BE49-F238E27FC236}">
                <a16:creationId xmlns:a16="http://schemas.microsoft.com/office/drawing/2014/main" xmlns="" id="{7CEEFE64-6AF3-4BAB-8F16-2572C43EC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6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5480574" y="1354574"/>
            <a:ext cx="10988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05033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2017NE800902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720458" y="2432858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5" name="Retângulo 4"/>
          <p:cNvSpPr/>
          <p:nvPr/>
        </p:nvSpPr>
        <p:spPr>
          <a:xfrm>
            <a:off x="2656114" y="4709406"/>
            <a:ext cx="3855261" cy="779887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2650341" y="3211286"/>
            <a:ext cx="8103661" cy="1384995"/>
          </a:xfrm>
          <a:prstGeom prst="rect">
            <a:avLst/>
          </a:prstGeom>
          <a:solidFill>
            <a:srgbClr val="00B050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lang="pt-BR" sz="2800" b="1" dirty="0"/>
              <a:t>CAMPO DO SIAFI ONDE SE É POSSÍVEL CAPTAR, COM MAIOR PRECISÃO, O PERÍODO DE COMPETÊNCIA DO FATO GERADOR DOS CUSTOS.</a:t>
            </a:r>
          </a:p>
        </p:txBody>
      </p:sp>
      <p:pic>
        <p:nvPicPr>
          <p:cNvPr id="61" name="Imagem 60">
            <a:extLst>
              <a:ext uri="{FF2B5EF4-FFF2-40B4-BE49-F238E27FC236}">
                <a16:creationId xmlns:a16="http://schemas.microsoft.com/office/drawing/2014/main" xmlns="" id="{F53FE41A-1203-48B3-B8C6-EB39A2EE8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  <p:pic>
        <p:nvPicPr>
          <p:cNvPr id="78" name="Imagem 77">
            <a:extLst>
              <a:ext uri="{FF2B5EF4-FFF2-40B4-BE49-F238E27FC236}">
                <a16:creationId xmlns:a16="http://schemas.microsoft.com/office/drawing/2014/main" xmlns="" id="{566C2D03-826D-4815-95F1-22D5618D4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" y="1311"/>
            <a:ext cx="12189668" cy="685668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6213B5EA-2743-4BBB-9410-443D29BDE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28" y="2661444"/>
            <a:ext cx="4185779" cy="111230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9220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5480574" y="1354574"/>
            <a:ext cx="10988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05033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2017NE800902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720458" y="2432858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5" name="Retângulo 4"/>
          <p:cNvSpPr/>
          <p:nvPr/>
        </p:nvSpPr>
        <p:spPr>
          <a:xfrm>
            <a:off x="2656114" y="4709406"/>
            <a:ext cx="3855261" cy="779887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1" name="Imagem 60">
            <a:extLst>
              <a:ext uri="{FF2B5EF4-FFF2-40B4-BE49-F238E27FC236}">
                <a16:creationId xmlns:a16="http://schemas.microsoft.com/office/drawing/2014/main" xmlns="" id="{F53FE41A-1203-48B3-B8C6-EB39A2EE8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  <p:sp>
        <p:nvSpPr>
          <p:cNvPr id="62" name="Retângulo 61">
            <a:extLst>
              <a:ext uri="{FF2B5EF4-FFF2-40B4-BE49-F238E27FC236}">
                <a16:creationId xmlns:a16="http://schemas.microsoft.com/office/drawing/2014/main" xmlns="" id="{B3C7A2EA-BB58-43BE-ABD8-EE36311FD2BB}"/>
              </a:ext>
            </a:extLst>
          </p:cNvPr>
          <p:cNvSpPr/>
          <p:nvPr/>
        </p:nvSpPr>
        <p:spPr>
          <a:xfrm>
            <a:off x="2662874" y="4171124"/>
            <a:ext cx="942536" cy="1565031"/>
          </a:xfrm>
          <a:prstGeom prst="rect">
            <a:avLst/>
          </a:prstGeom>
          <a:solidFill>
            <a:srgbClr val="FF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Retângulo 62">
            <a:extLst>
              <a:ext uri="{FF2B5EF4-FFF2-40B4-BE49-F238E27FC236}">
                <a16:creationId xmlns:a16="http://schemas.microsoft.com/office/drawing/2014/main" xmlns="" id="{85AD89DD-C4C4-4941-ABDB-586E5FC22ABF}"/>
              </a:ext>
            </a:extLst>
          </p:cNvPr>
          <p:cNvSpPr/>
          <p:nvPr/>
        </p:nvSpPr>
        <p:spPr>
          <a:xfrm>
            <a:off x="3645270" y="4005830"/>
            <a:ext cx="942536" cy="1727980"/>
          </a:xfrm>
          <a:prstGeom prst="rect">
            <a:avLst/>
          </a:prstGeom>
          <a:solidFill>
            <a:srgbClr val="FF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Retângulo 63">
            <a:extLst>
              <a:ext uri="{FF2B5EF4-FFF2-40B4-BE49-F238E27FC236}">
                <a16:creationId xmlns:a16="http://schemas.microsoft.com/office/drawing/2014/main" xmlns="" id="{00A20F15-F55A-4FD5-AD6E-1F15DB42CEC0}"/>
              </a:ext>
            </a:extLst>
          </p:cNvPr>
          <p:cNvSpPr/>
          <p:nvPr/>
        </p:nvSpPr>
        <p:spPr>
          <a:xfrm>
            <a:off x="4615942" y="4273115"/>
            <a:ext cx="942536" cy="1458349"/>
          </a:xfrm>
          <a:prstGeom prst="rect">
            <a:avLst/>
          </a:prstGeom>
          <a:solidFill>
            <a:srgbClr val="FF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>
            <a:extLst>
              <a:ext uri="{FF2B5EF4-FFF2-40B4-BE49-F238E27FC236}">
                <a16:creationId xmlns:a16="http://schemas.microsoft.com/office/drawing/2014/main" xmlns="" id="{C1D8CC88-0319-48D0-B3BA-4D7F59E7131D}"/>
              </a:ext>
            </a:extLst>
          </p:cNvPr>
          <p:cNvSpPr/>
          <p:nvPr/>
        </p:nvSpPr>
        <p:spPr>
          <a:xfrm>
            <a:off x="5612401" y="4256705"/>
            <a:ext cx="942536" cy="145834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xmlns="" id="{AEC1386E-3012-4ED2-AC5F-6A1C9C0C1C9B}"/>
              </a:ext>
            </a:extLst>
          </p:cNvPr>
          <p:cNvSpPr/>
          <p:nvPr/>
        </p:nvSpPr>
        <p:spPr>
          <a:xfrm>
            <a:off x="6622114" y="4235598"/>
            <a:ext cx="942536" cy="149117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>
            <a:extLst>
              <a:ext uri="{FF2B5EF4-FFF2-40B4-BE49-F238E27FC236}">
                <a16:creationId xmlns:a16="http://schemas.microsoft.com/office/drawing/2014/main" xmlns="" id="{7BD648C1-878E-459E-BEE2-F20651B0E4B9}"/>
              </a:ext>
            </a:extLst>
          </p:cNvPr>
          <p:cNvSpPr/>
          <p:nvPr/>
        </p:nvSpPr>
        <p:spPr>
          <a:xfrm>
            <a:off x="7634171" y="4268427"/>
            <a:ext cx="942536" cy="1458349"/>
          </a:xfrm>
          <a:prstGeom prst="rect">
            <a:avLst/>
          </a:prstGeom>
          <a:solidFill>
            <a:srgbClr val="FF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Retângulo 67">
            <a:extLst>
              <a:ext uri="{FF2B5EF4-FFF2-40B4-BE49-F238E27FC236}">
                <a16:creationId xmlns:a16="http://schemas.microsoft.com/office/drawing/2014/main" xmlns="" id="{3652E52A-8ED3-4892-A7F0-88FB08E500D2}"/>
              </a:ext>
            </a:extLst>
          </p:cNvPr>
          <p:cNvSpPr/>
          <p:nvPr/>
        </p:nvSpPr>
        <p:spPr>
          <a:xfrm>
            <a:off x="6622113" y="2777249"/>
            <a:ext cx="942536" cy="145834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xmlns="" id="{09C53864-AFAB-4F3B-9336-0AFC69093721}"/>
              </a:ext>
            </a:extLst>
          </p:cNvPr>
          <p:cNvSpPr txBox="1"/>
          <p:nvPr/>
        </p:nvSpPr>
        <p:spPr>
          <a:xfrm>
            <a:off x="2817618" y="5750222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JAN</a:t>
            </a: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xmlns="" id="{224E1E48-BB4F-4298-8FD8-40AA42A16545}"/>
              </a:ext>
            </a:extLst>
          </p:cNvPr>
          <p:cNvSpPr txBox="1"/>
          <p:nvPr/>
        </p:nvSpPr>
        <p:spPr>
          <a:xfrm>
            <a:off x="3856280" y="5747877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FEV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xmlns="" id="{E2901CC5-E51E-400B-B56D-E21A0064D8B0}"/>
              </a:ext>
            </a:extLst>
          </p:cNvPr>
          <p:cNvSpPr txBox="1"/>
          <p:nvPr/>
        </p:nvSpPr>
        <p:spPr>
          <a:xfrm>
            <a:off x="4796472" y="5745530"/>
            <a:ext cx="76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MAR</a:t>
            </a: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xmlns="" id="{BD07A057-EC9A-4792-AA06-1AAEBCC1005A}"/>
              </a:ext>
            </a:extLst>
          </p:cNvPr>
          <p:cNvSpPr txBox="1"/>
          <p:nvPr/>
        </p:nvSpPr>
        <p:spPr>
          <a:xfrm>
            <a:off x="5764799" y="5743186"/>
            <a:ext cx="76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ABR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xmlns="" id="{B044C290-77A3-4C9D-BB01-CEB3488A0D3D}"/>
              </a:ext>
            </a:extLst>
          </p:cNvPr>
          <p:cNvSpPr txBox="1"/>
          <p:nvPr/>
        </p:nvSpPr>
        <p:spPr>
          <a:xfrm>
            <a:off x="6803461" y="5740841"/>
            <a:ext cx="76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MAI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xmlns="" id="{4476CFDA-7001-4583-865F-8BE5D8BB55F3}"/>
              </a:ext>
            </a:extLst>
          </p:cNvPr>
          <p:cNvSpPr txBox="1"/>
          <p:nvPr/>
        </p:nvSpPr>
        <p:spPr>
          <a:xfrm>
            <a:off x="7788203" y="5740838"/>
            <a:ext cx="76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JUN</a:t>
            </a:r>
          </a:p>
        </p:txBody>
      </p:sp>
    </p:spTree>
    <p:extLst>
      <p:ext uri="{BB962C8B-B14F-4D97-AF65-F5344CB8AC3E}">
        <p14:creationId xmlns:p14="http://schemas.microsoft.com/office/powerpoint/2010/main" val="216660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0819 0.2173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2" y="10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8" grpId="1" animBg="1"/>
      <p:bldP spid="69" grpId="0"/>
      <p:bldP spid="70" grpId="0"/>
      <p:bldP spid="71" grpId="0"/>
      <p:bldP spid="72" grpId="0"/>
      <p:bldP spid="74" grpId="0"/>
      <p:bldP spid="7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310246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312041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312041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312041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310246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312041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59641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76349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92979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93367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514548" y="1376349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97382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23221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31181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23221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92553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57444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89104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719772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87425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71501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50227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120239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41736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45773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54633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38053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305656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319866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318460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304044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9926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85612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312041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74475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401448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50220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233473" y="2445219"/>
            <a:ext cx="983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72895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67092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99268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313672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40089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107" name="Retângulo 106"/>
          <p:cNvSpPr/>
          <p:nvPr/>
        </p:nvSpPr>
        <p:spPr>
          <a:xfrm>
            <a:off x="4550583" y="1356563"/>
            <a:ext cx="2600068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CaixaDeTexto 63"/>
          <p:cNvSpPr txBox="1"/>
          <p:nvPr/>
        </p:nvSpPr>
        <p:spPr>
          <a:xfrm>
            <a:off x="5927203" y="2444226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78" name="Retângulo 77"/>
          <p:cNvSpPr/>
          <p:nvPr/>
        </p:nvSpPr>
        <p:spPr>
          <a:xfrm>
            <a:off x="1961458" y="505014"/>
            <a:ext cx="2668287" cy="456058"/>
          </a:xfrm>
          <a:prstGeom prst="rect">
            <a:avLst/>
          </a:prstGeom>
          <a:solidFill>
            <a:srgbClr val="CEDAE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Retângulo 92"/>
          <p:cNvSpPr/>
          <p:nvPr/>
        </p:nvSpPr>
        <p:spPr>
          <a:xfrm>
            <a:off x="242179" y="494106"/>
            <a:ext cx="1604077" cy="456058"/>
          </a:xfrm>
          <a:prstGeom prst="rect">
            <a:avLst/>
          </a:prstGeom>
          <a:solidFill>
            <a:srgbClr val="F7F0D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6" name="CaixaDeTexto 95"/>
          <p:cNvSpPr txBox="1"/>
          <p:nvPr/>
        </p:nvSpPr>
        <p:spPr>
          <a:xfrm>
            <a:off x="320808" y="580354"/>
            <a:ext cx="1604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Básicos</a:t>
            </a:r>
          </a:p>
        </p:txBody>
      </p:sp>
      <p:sp>
        <p:nvSpPr>
          <p:cNvPr id="102" name="CaixaDeTexto 101"/>
          <p:cNvSpPr txBox="1"/>
          <p:nvPr/>
        </p:nvSpPr>
        <p:spPr>
          <a:xfrm>
            <a:off x="2070178" y="565346"/>
            <a:ext cx="2542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103" name="Retângulo 102"/>
          <p:cNvSpPr/>
          <p:nvPr/>
        </p:nvSpPr>
        <p:spPr>
          <a:xfrm>
            <a:off x="184333" y="946232"/>
            <a:ext cx="11856027" cy="3703694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8" name="Retângulo 107"/>
          <p:cNvSpPr/>
          <p:nvPr/>
        </p:nvSpPr>
        <p:spPr>
          <a:xfrm>
            <a:off x="336733" y="1860631"/>
            <a:ext cx="11436167" cy="185405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20000">
                <a:schemeClr val="bg1">
                  <a:lumMod val="85000"/>
                </a:schemeClr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9" name="CaixaDeTexto 108"/>
          <p:cNvSpPr txBox="1"/>
          <p:nvPr/>
        </p:nvSpPr>
        <p:spPr>
          <a:xfrm>
            <a:off x="384053" y="1248698"/>
            <a:ext cx="2451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Código da UG Emitente:</a:t>
            </a:r>
          </a:p>
        </p:txBody>
      </p:sp>
      <p:sp>
        <p:nvSpPr>
          <p:cNvPr id="110" name="CaixaDeTexto 109"/>
          <p:cNvSpPr txBox="1"/>
          <p:nvPr/>
        </p:nvSpPr>
        <p:spPr>
          <a:xfrm>
            <a:off x="504243" y="1502597"/>
            <a:ext cx="982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170531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CaixaDeTexto 110"/>
          <p:cNvSpPr txBox="1"/>
          <p:nvPr/>
        </p:nvSpPr>
        <p:spPr>
          <a:xfrm>
            <a:off x="3215547" y="1528545"/>
            <a:ext cx="4579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SUPERINTENDÊNCIA DE ADMINISTRAÇÃO DO MF/DF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tângulo 111"/>
          <p:cNvSpPr/>
          <p:nvPr/>
        </p:nvSpPr>
        <p:spPr>
          <a:xfrm>
            <a:off x="4738256" y="505014"/>
            <a:ext cx="1205224" cy="456058"/>
          </a:xfrm>
          <a:prstGeom prst="rect">
            <a:avLst/>
          </a:prstGeom>
          <a:solidFill>
            <a:srgbClr val="CEDAE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3" name="CaixaDeTexto 112"/>
          <p:cNvSpPr txBox="1"/>
          <p:nvPr/>
        </p:nvSpPr>
        <p:spPr>
          <a:xfrm>
            <a:off x="4831947" y="563766"/>
            <a:ext cx="103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Dedução</a:t>
            </a:r>
          </a:p>
        </p:txBody>
      </p:sp>
      <p:sp>
        <p:nvSpPr>
          <p:cNvPr id="114" name="Retângulo 113"/>
          <p:cNvSpPr/>
          <p:nvPr/>
        </p:nvSpPr>
        <p:spPr>
          <a:xfrm>
            <a:off x="6033793" y="502777"/>
            <a:ext cx="2458785" cy="456058"/>
          </a:xfrm>
          <a:prstGeom prst="rect">
            <a:avLst/>
          </a:prstGeom>
          <a:solidFill>
            <a:srgbClr val="CEDAE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5" name="CaixaDeTexto 114"/>
          <p:cNvSpPr txBox="1"/>
          <p:nvPr/>
        </p:nvSpPr>
        <p:spPr>
          <a:xfrm>
            <a:off x="6167313" y="566336"/>
            <a:ext cx="2189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de Pagamento</a:t>
            </a:r>
          </a:p>
        </p:txBody>
      </p:sp>
      <p:sp>
        <p:nvSpPr>
          <p:cNvPr id="116" name="Retângulo 115"/>
          <p:cNvSpPr/>
          <p:nvPr/>
        </p:nvSpPr>
        <p:spPr>
          <a:xfrm>
            <a:off x="8582891" y="499183"/>
            <a:ext cx="1953495" cy="456058"/>
          </a:xfrm>
          <a:prstGeom prst="rect">
            <a:avLst/>
          </a:prstGeom>
          <a:solidFill>
            <a:srgbClr val="CEDAE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7" name="CaixaDeTexto 116"/>
          <p:cNvSpPr txBox="1"/>
          <p:nvPr/>
        </p:nvSpPr>
        <p:spPr>
          <a:xfrm>
            <a:off x="8704320" y="563766"/>
            <a:ext cx="1710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</a:t>
            </a:r>
          </a:p>
        </p:txBody>
      </p:sp>
      <p:sp>
        <p:nvSpPr>
          <p:cNvPr id="118" name="Retângulo 117"/>
          <p:cNvSpPr/>
          <p:nvPr/>
        </p:nvSpPr>
        <p:spPr>
          <a:xfrm>
            <a:off x="10616307" y="469599"/>
            <a:ext cx="1221768" cy="456058"/>
          </a:xfrm>
          <a:prstGeom prst="rect">
            <a:avLst/>
          </a:prstGeom>
          <a:solidFill>
            <a:srgbClr val="CEDAE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9" name="CaixaDeTexto 118"/>
          <p:cNvSpPr txBox="1"/>
          <p:nvPr/>
        </p:nvSpPr>
        <p:spPr>
          <a:xfrm>
            <a:off x="10743366" y="533180"/>
            <a:ext cx="977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Resumo</a:t>
            </a:r>
          </a:p>
        </p:txBody>
      </p:sp>
      <p:cxnSp>
        <p:nvCxnSpPr>
          <p:cNvPr id="120" name="Conector reto 119"/>
          <p:cNvCxnSpPr/>
          <p:nvPr/>
        </p:nvCxnSpPr>
        <p:spPr>
          <a:xfrm flipV="1">
            <a:off x="252570" y="936048"/>
            <a:ext cx="11595896" cy="136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1" name="Conector reto 120"/>
          <p:cNvCxnSpPr/>
          <p:nvPr/>
        </p:nvCxnSpPr>
        <p:spPr>
          <a:xfrm>
            <a:off x="1835590" y="512156"/>
            <a:ext cx="0" cy="46386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reto 121"/>
          <p:cNvCxnSpPr/>
          <p:nvPr/>
        </p:nvCxnSpPr>
        <p:spPr>
          <a:xfrm>
            <a:off x="1972123" y="507452"/>
            <a:ext cx="265762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3" name="Conector reto 122"/>
          <p:cNvCxnSpPr/>
          <p:nvPr/>
        </p:nvCxnSpPr>
        <p:spPr>
          <a:xfrm>
            <a:off x="4738256" y="497061"/>
            <a:ext cx="120522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4" name="Conector reto 123"/>
          <p:cNvCxnSpPr/>
          <p:nvPr/>
        </p:nvCxnSpPr>
        <p:spPr>
          <a:xfrm>
            <a:off x="6033793" y="491374"/>
            <a:ext cx="245878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5" name="Conector reto 124"/>
          <p:cNvCxnSpPr/>
          <p:nvPr/>
        </p:nvCxnSpPr>
        <p:spPr>
          <a:xfrm>
            <a:off x="8582891" y="491374"/>
            <a:ext cx="195349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6" name="Triângulo isósceles 125"/>
          <p:cNvSpPr/>
          <p:nvPr/>
        </p:nvSpPr>
        <p:spPr>
          <a:xfrm rot="19029107">
            <a:off x="122397" y="449317"/>
            <a:ext cx="363615" cy="196291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7" name="Conector reto 126"/>
          <p:cNvCxnSpPr/>
          <p:nvPr/>
        </p:nvCxnSpPr>
        <p:spPr>
          <a:xfrm>
            <a:off x="252570" y="512156"/>
            <a:ext cx="0" cy="46386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 reto 127"/>
          <p:cNvCxnSpPr/>
          <p:nvPr/>
        </p:nvCxnSpPr>
        <p:spPr>
          <a:xfrm flipV="1">
            <a:off x="252052" y="509637"/>
            <a:ext cx="1594204" cy="1876"/>
          </a:xfrm>
          <a:prstGeom prst="line">
            <a:avLst/>
          </a:prstGeom>
          <a:ln>
            <a:solidFill>
              <a:srgbClr val="007AC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9" name="CaixaDeTexto 128"/>
          <p:cNvSpPr txBox="1"/>
          <p:nvPr/>
        </p:nvSpPr>
        <p:spPr>
          <a:xfrm>
            <a:off x="3215547" y="1241101"/>
            <a:ext cx="2451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da UG Emitente:</a:t>
            </a:r>
          </a:p>
        </p:txBody>
      </p:sp>
      <p:sp>
        <p:nvSpPr>
          <p:cNvPr id="130" name="CaixaDeTexto 129"/>
          <p:cNvSpPr txBox="1"/>
          <p:nvPr/>
        </p:nvSpPr>
        <p:spPr>
          <a:xfrm>
            <a:off x="8128445" y="1247522"/>
            <a:ext cx="2451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Moeda</a:t>
            </a:r>
          </a:p>
        </p:txBody>
      </p:sp>
      <p:sp>
        <p:nvSpPr>
          <p:cNvPr id="131" name="CaixaDeTexto 130"/>
          <p:cNvSpPr txBox="1"/>
          <p:nvPr/>
        </p:nvSpPr>
        <p:spPr>
          <a:xfrm>
            <a:off x="8135047" y="1521205"/>
            <a:ext cx="986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REAL (R$)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CaixaDeTexto 131"/>
          <p:cNvSpPr txBox="1"/>
          <p:nvPr/>
        </p:nvSpPr>
        <p:spPr>
          <a:xfrm>
            <a:off x="456790" y="2130276"/>
            <a:ext cx="2644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</a:p>
        </p:txBody>
      </p:sp>
      <p:sp>
        <p:nvSpPr>
          <p:cNvPr id="133" name="CaixaDeTexto 132"/>
          <p:cNvSpPr txBox="1"/>
          <p:nvPr/>
        </p:nvSpPr>
        <p:spPr>
          <a:xfrm>
            <a:off x="443488" y="2368116"/>
            <a:ext cx="134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01/09/2017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CaixaDeTexto 133"/>
          <p:cNvSpPr txBox="1"/>
          <p:nvPr/>
        </p:nvSpPr>
        <p:spPr>
          <a:xfrm>
            <a:off x="2821060" y="2128468"/>
            <a:ext cx="2644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Documento:</a:t>
            </a:r>
          </a:p>
        </p:txBody>
      </p:sp>
      <p:sp>
        <p:nvSpPr>
          <p:cNvPr id="135" name="CaixaDeTexto 134"/>
          <p:cNvSpPr txBox="1"/>
          <p:nvPr/>
        </p:nvSpPr>
        <p:spPr>
          <a:xfrm>
            <a:off x="2937552" y="2369298"/>
            <a:ext cx="134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NP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CaixaDeTexto 135"/>
          <p:cNvSpPr txBox="1"/>
          <p:nvPr/>
        </p:nvSpPr>
        <p:spPr>
          <a:xfrm>
            <a:off x="5440322" y="2142443"/>
            <a:ext cx="1627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Título:</a:t>
            </a:r>
          </a:p>
        </p:txBody>
      </p:sp>
      <p:sp>
        <p:nvSpPr>
          <p:cNvPr id="138" name="CaixaDeTexto 137"/>
          <p:cNvSpPr txBox="1"/>
          <p:nvPr/>
        </p:nvSpPr>
        <p:spPr>
          <a:xfrm>
            <a:off x="8704320" y="2133246"/>
            <a:ext cx="1279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DH:</a:t>
            </a:r>
          </a:p>
        </p:txBody>
      </p:sp>
      <p:sp>
        <p:nvSpPr>
          <p:cNvPr id="140" name="CaixaDeTexto 139"/>
          <p:cNvSpPr txBox="1"/>
          <p:nvPr/>
        </p:nvSpPr>
        <p:spPr>
          <a:xfrm>
            <a:off x="5452401" y="2366917"/>
            <a:ext cx="1955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Nota de Pagamento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CaixaDeTexto 141"/>
          <p:cNvSpPr txBox="1"/>
          <p:nvPr/>
        </p:nvSpPr>
        <p:spPr>
          <a:xfrm>
            <a:off x="8744512" y="2374744"/>
            <a:ext cx="1247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-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tângulo 147"/>
          <p:cNvSpPr/>
          <p:nvPr/>
        </p:nvSpPr>
        <p:spPr>
          <a:xfrm>
            <a:off x="6576078" y="4746552"/>
            <a:ext cx="1817037" cy="310735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9" name="Retângulo 148"/>
          <p:cNvSpPr/>
          <p:nvPr/>
        </p:nvSpPr>
        <p:spPr>
          <a:xfrm>
            <a:off x="534153" y="1522153"/>
            <a:ext cx="796206" cy="310735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5" name="Conector de seta reta 14"/>
          <p:cNvCxnSpPr/>
          <p:nvPr/>
        </p:nvCxnSpPr>
        <p:spPr>
          <a:xfrm>
            <a:off x="1329299" y="1832888"/>
            <a:ext cx="5550466" cy="2838813"/>
          </a:xfrm>
          <a:prstGeom prst="straightConnector1">
            <a:avLst/>
          </a:prstGeom>
          <a:ln>
            <a:solidFill>
              <a:srgbClr val="54823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CaixaDeTexto 149"/>
          <p:cNvSpPr txBox="1"/>
          <p:nvPr/>
        </p:nvSpPr>
        <p:spPr>
          <a:xfrm>
            <a:off x="6778910" y="5440927"/>
            <a:ext cx="735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Default</a:t>
            </a:r>
          </a:p>
        </p:txBody>
      </p:sp>
      <p:pic>
        <p:nvPicPr>
          <p:cNvPr id="137" name="Imagem 136">
            <a:extLst>
              <a:ext uri="{FF2B5EF4-FFF2-40B4-BE49-F238E27FC236}">
                <a16:creationId xmlns:a16="http://schemas.microsoft.com/office/drawing/2014/main" xmlns="" id="{3691370F-E723-406E-B12F-0E3A1987A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2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8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51" grpId="0"/>
      <p:bldP spid="52" grpId="0"/>
      <p:bldP spid="53" grpId="0"/>
      <p:bldP spid="30" grpId="0" animBg="1"/>
      <p:bldP spid="10" grpId="0" animBg="1"/>
      <p:bldP spid="80" grpId="0" animBg="1"/>
      <p:bldP spid="81" grpId="0"/>
      <p:bldP spid="82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90" grpId="0" animBg="1"/>
      <p:bldP spid="39" grpId="0" animBg="1"/>
      <p:bldP spid="48" grpId="0"/>
      <p:bldP spid="94" grpId="0"/>
      <p:bldP spid="95" grpId="0" animBg="1"/>
      <p:bldP spid="97" grpId="0"/>
      <p:bldP spid="98" grpId="0"/>
      <p:bldP spid="99" grpId="0"/>
      <p:bldP spid="100" grpId="0"/>
      <p:bldP spid="101" grpId="0"/>
      <p:bldP spid="106" grpId="0" animBg="1"/>
      <p:bldP spid="29" grpId="0" animBg="1"/>
      <p:bldP spid="79" grpId="0"/>
      <p:bldP spid="107" grpId="0" animBg="1"/>
      <p:bldP spid="64" grpId="0"/>
      <p:bldP spid="78" grpId="0" animBg="1"/>
      <p:bldP spid="102" grpId="0"/>
      <p:bldP spid="109" grpId="0"/>
      <p:bldP spid="110" grpId="0"/>
      <p:bldP spid="111" grpId="0"/>
      <p:bldP spid="112" grpId="0" animBg="1"/>
      <p:bldP spid="113" grpId="0"/>
      <p:bldP spid="114" grpId="0" animBg="1"/>
      <p:bldP spid="115" grpId="0"/>
      <p:bldP spid="116" grpId="0" animBg="1"/>
      <p:bldP spid="117" grpId="0"/>
      <p:bldP spid="118" grpId="0" animBg="1"/>
      <p:bldP spid="119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8" grpId="0"/>
      <p:bldP spid="140" grpId="0"/>
      <p:bldP spid="142" grpId="0"/>
      <p:bldP spid="1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D5ECE3F8-E580-4E66-930A-A29A56106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9CB98429-D851-4375-B6FA-FEAE854A41B3}"/>
              </a:ext>
            </a:extLst>
          </p:cNvPr>
          <p:cNvSpPr/>
          <p:nvPr/>
        </p:nvSpPr>
        <p:spPr>
          <a:xfrm>
            <a:off x="440792" y="422780"/>
            <a:ext cx="11353641" cy="1657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LIMITE PARA ALTERAÇÃO </a:t>
            </a:r>
          </a:p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</a:p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 CENTRO DE CUSTOS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1178D07E-327D-4940-963F-56DD8C344320}"/>
              </a:ext>
            </a:extLst>
          </p:cNvPr>
          <p:cNvSpPr txBox="1"/>
          <p:nvPr/>
        </p:nvSpPr>
        <p:spPr>
          <a:xfrm>
            <a:off x="516835" y="2319132"/>
            <a:ext cx="520810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STATUS DO DH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D18BD60E-E8CF-4AE3-AF68-ECB2E7FC01D8}"/>
              </a:ext>
            </a:extLst>
          </p:cNvPr>
          <p:cNvSpPr txBox="1"/>
          <p:nvPr/>
        </p:nvSpPr>
        <p:spPr>
          <a:xfrm>
            <a:off x="6274914" y="2312506"/>
            <a:ext cx="520810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DATA LIMITE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9C8BA55F-48B9-4FA5-809D-2B88CE7287E3}"/>
              </a:ext>
            </a:extLst>
          </p:cNvPr>
          <p:cNvSpPr txBox="1"/>
          <p:nvPr/>
        </p:nvSpPr>
        <p:spPr>
          <a:xfrm>
            <a:off x="536715" y="3200401"/>
            <a:ext cx="5208104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NÃO REALIZÁVEL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F68D8E76-0064-4C27-8A18-9E60A1781801}"/>
              </a:ext>
            </a:extLst>
          </p:cNvPr>
          <p:cNvSpPr txBox="1"/>
          <p:nvPr/>
        </p:nvSpPr>
        <p:spPr>
          <a:xfrm>
            <a:off x="530091" y="4704522"/>
            <a:ext cx="5208104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REALIZÁVEL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40DF493F-B208-409B-B0E5-1FC5045770DD}"/>
              </a:ext>
            </a:extLst>
          </p:cNvPr>
          <p:cNvSpPr txBox="1"/>
          <p:nvPr/>
        </p:nvSpPr>
        <p:spPr>
          <a:xfrm>
            <a:off x="536719" y="3969027"/>
            <a:ext cx="5208104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REALIZADO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EF202033-D977-4DDA-AC1A-C780DBD36EA9}"/>
              </a:ext>
            </a:extLst>
          </p:cNvPr>
          <p:cNvSpPr txBox="1"/>
          <p:nvPr/>
        </p:nvSpPr>
        <p:spPr>
          <a:xfrm>
            <a:off x="6261661" y="4697894"/>
            <a:ext cx="5208104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ENQUANTO DURAR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ADD80BA5-0B0F-4598-8C27-34AA810D1300}"/>
              </a:ext>
            </a:extLst>
          </p:cNvPr>
          <p:cNvSpPr txBox="1"/>
          <p:nvPr/>
        </p:nvSpPr>
        <p:spPr>
          <a:xfrm>
            <a:off x="6261661" y="3286536"/>
            <a:ext cx="5214731" cy="120032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ATÉ O FECHAMENTO DO EXERCÍCIO</a:t>
            </a:r>
          </a:p>
        </p:txBody>
      </p:sp>
    </p:spTree>
    <p:extLst>
      <p:ext uri="{BB962C8B-B14F-4D97-AF65-F5344CB8AC3E}">
        <p14:creationId xmlns:p14="http://schemas.microsoft.com/office/powerpoint/2010/main" val="1366042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415636" y="506112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___ SIAFI2017-TABADM-UG-CONUG	(CONSULTA UG)  ________________________________________</a:t>
            </a:r>
          </a:p>
        </p:txBody>
      </p:sp>
      <p:cxnSp>
        <p:nvCxnSpPr>
          <p:cNvPr id="105" name="Conector reto 104"/>
          <p:cNvCxnSpPr/>
          <p:nvPr/>
        </p:nvCxnSpPr>
        <p:spPr>
          <a:xfrm flipH="1">
            <a:off x="11890265" y="1865092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tângulo 66"/>
          <p:cNvSpPr/>
          <p:nvPr/>
        </p:nvSpPr>
        <p:spPr>
          <a:xfrm>
            <a:off x="402408" y="872305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20/09/17      09:54							     USUARIO : </a:t>
            </a:r>
            <a:r>
              <a:rPr lang="pt-BR" sz="1600" b="1" dirty="0">
                <a:solidFill>
                  <a:schemeClr val="tx1"/>
                </a:solidFill>
              </a:rPr>
              <a:t>FABIO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226312" y="22067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b="1" dirty="0">
              <a:solidFill>
                <a:srgbClr val="00164B"/>
              </a:solidFill>
            </a:endParaRPr>
          </a:p>
        </p:txBody>
      </p:sp>
      <p:sp>
        <p:nvSpPr>
          <p:cNvPr id="77" name="Retângulo 76"/>
          <p:cNvSpPr/>
          <p:nvPr/>
        </p:nvSpPr>
        <p:spPr>
          <a:xfrm>
            <a:off x="253658" y="2565322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b="1" dirty="0">
              <a:solidFill>
                <a:srgbClr val="00164B"/>
              </a:solidFill>
            </a:endParaRPr>
          </a:p>
        </p:txBody>
      </p:sp>
      <p:sp>
        <p:nvSpPr>
          <p:cNvPr id="89" name="Retângulo 88"/>
          <p:cNvSpPr/>
          <p:nvPr/>
        </p:nvSpPr>
        <p:spPr>
          <a:xfrm>
            <a:off x="190800" y="1448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UNIDADE GESTORA	:   </a:t>
            </a:r>
            <a:r>
              <a:rPr lang="pt-BR" sz="1600" b="1" dirty="0">
                <a:solidFill>
                  <a:schemeClr val="tx1"/>
                </a:solidFill>
              </a:rPr>
              <a:t>170531 – SAMF/DF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212094" y="3271975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b="1" dirty="0">
              <a:solidFill>
                <a:srgbClr val="00164B"/>
              </a:solidFill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190800" y="1700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UG DE ARQUIVO	:   </a:t>
            </a:r>
            <a:r>
              <a:rPr lang="pt-BR" sz="1600" b="1" dirty="0">
                <a:solidFill>
                  <a:schemeClr val="tx1"/>
                </a:solidFill>
              </a:rPr>
              <a:t>170531 – SAMF/DF</a:t>
            </a:r>
          </a:p>
        </p:txBody>
      </p:sp>
      <p:sp>
        <p:nvSpPr>
          <p:cNvPr id="103" name="Retângulo 102"/>
          <p:cNvSpPr/>
          <p:nvPr/>
        </p:nvSpPr>
        <p:spPr>
          <a:xfrm>
            <a:off x="190800" y="1952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CONFORMIDADE DE REGISTROS DE GESTÃO</a:t>
            </a:r>
            <a:endParaRPr lang="pt-BR" sz="1600" b="1" dirty="0">
              <a:solidFill>
                <a:srgbClr val="FF0000"/>
              </a:solidFill>
            </a:endParaRPr>
          </a:p>
        </p:txBody>
      </p:sp>
      <p:sp>
        <p:nvSpPr>
          <p:cNvPr id="114" name="Retângulo 113"/>
          <p:cNvSpPr/>
          <p:nvPr/>
        </p:nvSpPr>
        <p:spPr>
          <a:xfrm>
            <a:off x="402408" y="638132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PF1=AJUDA	PF3=SAI		PF4:ATUALIZA	 PF7=RECUA	PF12=RETORNA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190800" y="2204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just"/>
            <a:r>
              <a:rPr lang="pt-BR" sz="1600" b="1" dirty="0">
                <a:solidFill>
                  <a:srgbClr val="00164B"/>
                </a:solidFill>
              </a:rPr>
              <a:t>RESPONSAVEL	:    </a:t>
            </a:r>
            <a:r>
              <a:rPr lang="pt-BR" sz="1600" b="1" dirty="0">
                <a:solidFill>
                  <a:schemeClr val="tx1"/>
                </a:solidFill>
              </a:rPr>
              <a:t> 49335367168 – MARIA CRISTINA DE MELO RAMOS COSTA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190800" y="2456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	SUBSTITUTO	:     </a:t>
            </a:r>
            <a:r>
              <a:rPr lang="pt-BR" sz="1600" b="1" dirty="0">
                <a:solidFill>
                  <a:schemeClr val="tx1"/>
                </a:solidFill>
              </a:rPr>
              <a:t>16694759649 – IOELSON PINHEIRO CANGUSSU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190800" y="2708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FECHAMENTO DE LC – LISTA DE CREDORES / REALIZA   :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190800" y="2960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just"/>
            <a:r>
              <a:rPr lang="pt-BR" sz="1600" b="1" dirty="0">
                <a:solidFill>
                  <a:srgbClr val="00164B"/>
                </a:solidFill>
              </a:rPr>
              <a:t>RESPONSAVEL	:</a:t>
            </a:r>
            <a:endParaRPr lang="pt-BR" sz="1600" b="1" dirty="0">
              <a:solidFill>
                <a:srgbClr val="FF0000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190800" y="3212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	SUBSTITUTO	: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0800" y="3464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INDICACAO PARA INSCRICAO DE NE EM RPNP A LIQUIDAR / EM LIQUIDACAO</a:t>
            </a:r>
            <a:endParaRPr lang="pt-BR" sz="1600" b="1" dirty="0">
              <a:solidFill>
                <a:srgbClr val="FF0000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190800" y="3716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	RESPONSAVEL	:     </a:t>
            </a:r>
            <a:r>
              <a:rPr lang="pt-BR" sz="1600" b="1" dirty="0">
                <a:solidFill>
                  <a:schemeClr val="tx1"/>
                </a:solidFill>
              </a:rPr>
              <a:t>01273014456 – HELDER CALADO DE ARAUJO</a:t>
            </a:r>
          </a:p>
        </p:txBody>
      </p:sp>
      <p:sp>
        <p:nvSpPr>
          <p:cNvPr id="35" name="Retângulo 34"/>
          <p:cNvSpPr/>
          <p:nvPr/>
        </p:nvSpPr>
        <p:spPr>
          <a:xfrm>
            <a:off x="190800" y="4004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	SUBSTITUTO	:     </a:t>
            </a:r>
            <a:r>
              <a:rPr lang="pt-BR" sz="1600" b="1" dirty="0">
                <a:solidFill>
                  <a:schemeClr val="tx1"/>
                </a:solidFill>
              </a:rPr>
              <a:t>38982889191 – AUREO RANIERI DE OLIVEIRA BOMFIM</a:t>
            </a:r>
          </a:p>
        </p:txBody>
      </p:sp>
      <p:sp>
        <p:nvSpPr>
          <p:cNvPr id="36" name="Retângulo 35"/>
          <p:cNvSpPr/>
          <p:nvPr/>
        </p:nvSpPr>
        <p:spPr>
          <a:xfrm>
            <a:off x="190800" y="4256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UG CONTROLE DE PROJETO      :   </a:t>
            </a:r>
            <a:r>
              <a:rPr lang="pt-BR" sz="1600" b="1" dirty="0">
                <a:solidFill>
                  <a:schemeClr val="tx1"/>
                </a:solidFill>
              </a:rPr>
              <a:t>NAO 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FAZ LANCAMENTO OB-STN    : 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37" name="Retângulo 36"/>
          <p:cNvSpPr/>
          <p:nvPr/>
        </p:nvSpPr>
        <p:spPr>
          <a:xfrm>
            <a:off x="190800" y="4508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COMISSAO PERM. LICITACAO   :   </a:t>
            </a:r>
            <a:r>
              <a:rPr lang="pt-BR" sz="1600" b="1" dirty="0">
                <a:solidFill>
                  <a:schemeClr val="tx1"/>
                </a:solidFill>
              </a:rPr>
              <a:t>NAO       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FAZ LANCAMENTO OBR          :    </a:t>
            </a:r>
            <a:r>
              <a:rPr lang="pt-BR" sz="1600" b="1" dirty="0">
                <a:solidFill>
                  <a:schemeClr val="tx1"/>
                </a:solidFill>
              </a:rPr>
              <a:t>SIM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190800" y="4760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EMITE LIVRO DIARIO                  :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FAZ LANCAMENTO OBH          : 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226312" y="4994203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PERMITE APLICACAO                  :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FAZ PAGAMENTO PF-CPR       : 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40" name="Retângulo 39"/>
          <p:cNvSpPr/>
          <p:nvPr/>
        </p:nvSpPr>
        <p:spPr>
          <a:xfrm>
            <a:off x="190800" y="5264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ATO CRIACAO TIPO  :   </a:t>
            </a:r>
            <a:r>
              <a:rPr lang="pt-BR" sz="1600" b="1" dirty="0">
                <a:solidFill>
                  <a:schemeClr val="tx1"/>
                </a:solidFill>
              </a:rPr>
              <a:t>PORT.</a:t>
            </a:r>
            <a:r>
              <a:rPr lang="pt-BR" sz="1600" b="1" dirty="0">
                <a:solidFill>
                  <a:srgbClr val="FF0000"/>
                </a:solidFill>
              </a:rPr>
              <a:t>          </a:t>
            </a:r>
            <a:r>
              <a:rPr lang="pt-BR" sz="1600" b="1" dirty="0">
                <a:solidFill>
                  <a:srgbClr val="00164B"/>
                </a:solidFill>
              </a:rPr>
              <a:t>NUMERO  :  </a:t>
            </a:r>
            <a:r>
              <a:rPr lang="pt-BR" sz="1600" b="1" dirty="0">
                <a:solidFill>
                  <a:schemeClr val="tx1"/>
                </a:solidFill>
              </a:rPr>
              <a:t>280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FAZ LANCAMENTO OBV          : 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41" name="Retângulo 40"/>
          <p:cNvSpPr/>
          <p:nvPr/>
        </p:nvSpPr>
        <p:spPr>
          <a:xfrm>
            <a:off x="190800" y="5516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                           DATA :   24MaR11   ORIGEM   :</a:t>
            </a:r>
            <a:r>
              <a:rPr lang="pt-BR" sz="1600" b="1" dirty="0">
                <a:solidFill>
                  <a:srgbClr val="FF0000"/>
                </a:solidFill>
              </a:rPr>
              <a:t>  </a:t>
            </a:r>
            <a:r>
              <a:rPr lang="pt-BR" sz="1600" b="1" dirty="0">
                <a:solidFill>
                  <a:schemeClr val="tx1"/>
                </a:solidFill>
              </a:rPr>
              <a:t>SPOA</a:t>
            </a:r>
            <a:r>
              <a:rPr lang="pt-BR" sz="1600" b="1" dirty="0">
                <a:solidFill>
                  <a:srgbClr val="FF0000"/>
                </a:solidFill>
              </a:rPr>
              <a:t>                    </a:t>
            </a:r>
            <a:r>
              <a:rPr lang="pt-BR" sz="1600" b="1" dirty="0">
                <a:solidFill>
                  <a:srgbClr val="00164B"/>
                </a:solidFill>
              </a:rPr>
              <a:t>USA DETALHAMENTO DE CUSTO    : 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42" name="Retângulo 41"/>
          <p:cNvSpPr/>
          <p:nvPr/>
        </p:nvSpPr>
        <p:spPr>
          <a:xfrm>
            <a:off x="190800" y="5768849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MOTIVO   :   </a:t>
            </a:r>
            <a:r>
              <a:rPr lang="pt-BR" sz="1600" b="1" dirty="0">
                <a:solidFill>
                  <a:schemeClr val="tx1"/>
                </a:solidFill>
              </a:rPr>
              <a:t>ATUALIZAÇÃO DO CAMPO CONTADOR RESPONSAVEL</a:t>
            </a:r>
          </a:p>
        </p:txBody>
      </p:sp>
      <p:sp>
        <p:nvSpPr>
          <p:cNvPr id="52" name="Retângulo 51"/>
          <p:cNvSpPr/>
          <p:nvPr/>
        </p:nvSpPr>
        <p:spPr>
          <a:xfrm>
            <a:off x="4151784" y="476672"/>
            <a:ext cx="1368152" cy="35388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3" name="Imagem 42">
            <a:extLst>
              <a:ext uri="{FF2B5EF4-FFF2-40B4-BE49-F238E27FC236}">
                <a16:creationId xmlns:a16="http://schemas.microsoft.com/office/drawing/2014/main" xmlns="" id="{872B7D94-935A-48F6-B91D-F6FB1C9EE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719B5D0A-2AF9-4C4D-89F0-2F5761AD2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02" y="5340124"/>
            <a:ext cx="6694005" cy="632052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36F35C5-66C8-4EBD-9993-C995BFE7B052}"/>
              </a:ext>
            </a:extLst>
          </p:cNvPr>
          <p:cNvSpPr txBox="1"/>
          <p:nvPr/>
        </p:nvSpPr>
        <p:spPr>
          <a:xfrm>
            <a:off x="4151784" y="1338470"/>
            <a:ext cx="7487131" cy="34163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SIGNIFICADO ANTES DE 1º DE FEVEREIRO DE 2018: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SIM: UG UTILIZA A ABA CENTRO DE CUSTOS NO DH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NÃO: UG NÃO UTILIZA A ABA CENTRO DE CUSTOS NO DH</a:t>
            </a:r>
          </a:p>
          <a:p>
            <a:endParaRPr lang="pt-BR" sz="2400" b="1" dirty="0">
              <a:solidFill>
                <a:schemeClr val="bg1"/>
              </a:solidFill>
            </a:endParaRPr>
          </a:p>
          <a:p>
            <a:r>
              <a:rPr lang="pt-BR" sz="2400" b="1" dirty="0">
                <a:solidFill>
                  <a:schemeClr val="bg1"/>
                </a:solidFill>
              </a:rPr>
              <a:t>SIGNIFICADO A PARTIR DE 1º DE FEVEREIRO DE 2018: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SIM: UG UTILIZA A ABA CENTRO DE CUSTOS E DETALHA OS CENTROS DE CUSTOS (MODELAGEM PERSONALIZADA)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NÃO: UG UTILIZA A ABA CENTRO DE CUSTOS E NÃO DETALHA OS CENTROS DE CUSTOS</a:t>
            </a:r>
          </a:p>
        </p:txBody>
      </p:sp>
    </p:spTree>
    <p:extLst>
      <p:ext uri="{BB962C8B-B14F-4D97-AF65-F5344CB8AC3E}">
        <p14:creationId xmlns:p14="http://schemas.microsoft.com/office/powerpoint/2010/main" val="36208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375E-6 1.48148E-6 L 0.05247 -0.666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7" y="-3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01" y="3254829"/>
            <a:ext cx="9704402" cy="55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8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5480574" y="1354574"/>
            <a:ext cx="10988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LPA303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pic>
        <p:nvPicPr>
          <p:cNvPr id="56" name="Imagem 55">
            <a:extLst>
              <a:ext uri="{FF2B5EF4-FFF2-40B4-BE49-F238E27FC236}">
                <a16:creationId xmlns:a16="http://schemas.microsoft.com/office/drawing/2014/main" xmlns="" id="{A11D34CC-316A-4D7C-A3A7-EDAD6DA3E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38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887C271E-1252-4AC1-993B-485359398F71}"/>
              </a:ext>
            </a:extLst>
          </p:cNvPr>
          <p:cNvSpPr/>
          <p:nvPr/>
        </p:nvSpPr>
        <p:spPr>
          <a:xfrm>
            <a:off x="440792" y="1681735"/>
            <a:ext cx="11353641" cy="1657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 PRÓXIMOS SLIDES, NOVIDADES NA </a:t>
            </a:r>
          </a:p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 CENTRO DE CUSTOS</a:t>
            </a:r>
          </a:p>
        </p:txBody>
      </p:sp>
    </p:spTree>
    <p:extLst>
      <p:ext uri="{BB962C8B-B14F-4D97-AF65-F5344CB8AC3E}">
        <p14:creationId xmlns:p14="http://schemas.microsoft.com/office/powerpoint/2010/main" val="36671589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ângulo 36"/>
          <p:cNvSpPr/>
          <p:nvPr/>
        </p:nvSpPr>
        <p:spPr>
          <a:xfrm>
            <a:off x="8208546" y="1113710"/>
            <a:ext cx="3665229" cy="456058"/>
          </a:xfrm>
          <a:prstGeom prst="rect">
            <a:avLst/>
          </a:prstGeom>
          <a:solidFill>
            <a:srgbClr val="CEDAE6"/>
          </a:solidFill>
          <a:ln w="28575">
            <a:solidFill>
              <a:srgbClr val="E9E6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Retângulo 35"/>
          <p:cNvSpPr/>
          <p:nvPr/>
        </p:nvSpPr>
        <p:spPr>
          <a:xfrm>
            <a:off x="4270391" y="1115103"/>
            <a:ext cx="3876082" cy="456058"/>
          </a:xfrm>
          <a:prstGeom prst="rect">
            <a:avLst/>
          </a:prstGeom>
          <a:solidFill>
            <a:srgbClr val="CEDAE6"/>
          </a:solidFill>
          <a:ln w="28575">
            <a:solidFill>
              <a:srgbClr val="E9E6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Retângulo 34"/>
          <p:cNvSpPr/>
          <p:nvPr/>
        </p:nvSpPr>
        <p:spPr>
          <a:xfrm>
            <a:off x="2036346" y="1126964"/>
            <a:ext cx="2171972" cy="456058"/>
          </a:xfrm>
          <a:prstGeom prst="rect">
            <a:avLst/>
          </a:prstGeom>
          <a:solidFill>
            <a:srgbClr val="F7F0D9"/>
          </a:solidFill>
          <a:ln w="28575">
            <a:solidFill>
              <a:srgbClr val="E8CE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42179" y="1126964"/>
            <a:ext cx="1732094" cy="456058"/>
          </a:xfrm>
          <a:prstGeom prst="rect">
            <a:avLst/>
          </a:prstGeom>
          <a:solidFill>
            <a:srgbClr val="CEDAE6"/>
          </a:solidFill>
          <a:ln w="28575">
            <a:solidFill>
              <a:srgbClr val="E9E6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242179" y="1158466"/>
            <a:ext cx="173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Básicos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2400239" y="1169181"/>
            <a:ext cx="144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4671900" y="1158466"/>
            <a:ext cx="343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Parâmetros de Contabilização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8704685" y="1158466"/>
            <a:ext cx="297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Configuração de Campos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184333" y="1611256"/>
            <a:ext cx="11856027" cy="4675244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Retângulo 40"/>
          <p:cNvSpPr/>
          <p:nvPr/>
        </p:nvSpPr>
        <p:spPr>
          <a:xfrm>
            <a:off x="336733" y="1869544"/>
            <a:ext cx="11436167" cy="424852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20000">
                <a:schemeClr val="bg1">
                  <a:lumMod val="85000"/>
                </a:schemeClr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384053" y="1891947"/>
            <a:ext cx="1049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Natureza:</a:t>
            </a:r>
          </a:p>
        </p:txBody>
      </p:sp>
      <p:sp>
        <p:nvSpPr>
          <p:cNvPr id="54" name="CaixaDeTexto 53"/>
          <p:cNvSpPr txBox="1"/>
          <p:nvPr/>
        </p:nvSpPr>
        <p:spPr>
          <a:xfrm>
            <a:off x="370754" y="2192187"/>
            <a:ext cx="2120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Contabilizado no CPR:</a:t>
            </a:r>
          </a:p>
        </p:txBody>
      </p:sp>
      <p:sp>
        <p:nvSpPr>
          <p:cNvPr id="55" name="CaixaDeTexto 54"/>
          <p:cNvSpPr txBox="1"/>
          <p:nvPr/>
        </p:nvSpPr>
        <p:spPr>
          <a:xfrm>
            <a:off x="384053" y="2515480"/>
            <a:ext cx="283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despesa antecipada:</a:t>
            </a:r>
          </a:p>
        </p:txBody>
      </p:sp>
      <p:sp>
        <p:nvSpPr>
          <p:cNvPr id="56" name="CaixaDeTexto 55"/>
          <p:cNvSpPr txBox="1"/>
          <p:nvPr/>
        </p:nvSpPr>
        <p:spPr>
          <a:xfrm>
            <a:off x="384053" y="3168483"/>
            <a:ext cx="283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 sobre o centro de custo:</a:t>
            </a:r>
          </a:p>
        </p:txBody>
      </p:sp>
      <p:sp>
        <p:nvSpPr>
          <p:cNvPr id="57" name="CaixaDeTexto 56"/>
          <p:cNvSpPr txBox="1"/>
          <p:nvPr/>
        </p:nvSpPr>
        <p:spPr>
          <a:xfrm>
            <a:off x="382007" y="3878039"/>
            <a:ext cx="2337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Estorno/Normal:</a:t>
            </a:r>
          </a:p>
        </p:txBody>
      </p:sp>
      <p:sp>
        <p:nvSpPr>
          <p:cNvPr id="58" name="CaixaDeTexto 57"/>
          <p:cNvSpPr txBox="1"/>
          <p:nvPr/>
        </p:nvSpPr>
        <p:spPr>
          <a:xfrm>
            <a:off x="379324" y="4213519"/>
            <a:ext cx="2044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Contrato: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447273" y="4704528"/>
            <a:ext cx="5707586" cy="1004148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CaixaDeTexto 58"/>
          <p:cNvSpPr txBox="1"/>
          <p:nvPr/>
        </p:nvSpPr>
        <p:spPr>
          <a:xfrm>
            <a:off x="486761" y="4815697"/>
            <a:ext cx="1242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Geração:</a:t>
            </a:r>
          </a:p>
        </p:txBody>
      </p:sp>
      <p:sp>
        <p:nvSpPr>
          <p:cNvPr id="60" name="CaixaDeTexto 59"/>
          <p:cNvSpPr txBox="1"/>
          <p:nvPr/>
        </p:nvSpPr>
        <p:spPr>
          <a:xfrm>
            <a:off x="488567" y="5058022"/>
            <a:ext cx="1584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 Líquido:</a:t>
            </a:r>
          </a:p>
        </p:txBody>
      </p:sp>
      <p:sp>
        <p:nvSpPr>
          <p:cNvPr id="30" name="CaixaDeTexto 29"/>
          <p:cNvSpPr txBox="1"/>
          <p:nvPr/>
        </p:nvSpPr>
        <p:spPr>
          <a:xfrm>
            <a:off x="811353" y="4501790"/>
            <a:ext cx="1886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Compromisso: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379324" y="2843143"/>
            <a:ext cx="3323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Cronograma Patrimonial: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3220131" y="3163330"/>
            <a:ext cx="72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Soma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tângulo 47"/>
          <p:cNvSpPr/>
          <p:nvPr/>
        </p:nvSpPr>
        <p:spPr>
          <a:xfrm>
            <a:off x="314961" y="3188908"/>
            <a:ext cx="3886200" cy="287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Efeito sobre centro de custo: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50" name="Retângulo 49"/>
          <p:cNvSpPr/>
          <p:nvPr/>
        </p:nvSpPr>
        <p:spPr>
          <a:xfrm>
            <a:off x="351678" y="3548554"/>
            <a:ext cx="2864075" cy="287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Exige NDD de custo: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51" name="Retângulo 50"/>
          <p:cNvSpPr/>
          <p:nvPr/>
        </p:nvSpPr>
        <p:spPr>
          <a:xfrm>
            <a:off x="4154367" y="3075901"/>
            <a:ext cx="3420606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t-BR" sz="3600" b="1" dirty="0">
                <a:solidFill>
                  <a:schemeClr val="tx1"/>
                </a:solidFill>
              </a:rPr>
              <a:t>Soma ou Subtrai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7" name="Retângulo 46"/>
          <p:cNvSpPr/>
          <p:nvPr/>
        </p:nvSpPr>
        <p:spPr>
          <a:xfrm>
            <a:off x="2983661" y="3484609"/>
            <a:ext cx="2547862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t-BR" sz="3600" b="1" dirty="0">
                <a:solidFill>
                  <a:schemeClr val="tx1"/>
                </a:solidFill>
              </a:rPr>
              <a:t>Sim ou Não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52" name="CaixaDeTexto 51"/>
          <p:cNvSpPr txBox="1"/>
          <p:nvPr/>
        </p:nvSpPr>
        <p:spPr>
          <a:xfrm>
            <a:off x="485101" y="5303941"/>
            <a:ext cx="2923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Documento de Realização</a:t>
            </a:r>
          </a:p>
        </p:txBody>
      </p:sp>
      <p:sp>
        <p:nvSpPr>
          <p:cNvPr id="53" name="Retângulo 52"/>
          <p:cNvSpPr/>
          <p:nvPr/>
        </p:nvSpPr>
        <p:spPr>
          <a:xfrm>
            <a:off x="255263" y="595056"/>
            <a:ext cx="6654692" cy="4736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Consultar Situação - CONSIT</a:t>
            </a:r>
            <a:endParaRPr lang="pt-B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104089" y="3344576"/>
            <a:ext cx="1496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IMPLICA</a:t>
            </a:r>
          </a:p>
        </p:txBody>
      </p:sp>
      <p:cxnSp>
        <p:nvCxnSpPr>
          <p:cNvPr id="7" name="Conector de seta reta 6"/>
          <p:cNvCxnSpPr/>
          <p:nvPr/>
        </p:nvCxnSpPr>
        <p:spPr>
          <a:xfrm>
            <a:off x="7574973" y="3332584"/>
            <a:ext cx="451853" cy="25766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>
            <a:endCxn id="47" idx="3"/>
          </p:cNvCxnSpPr>
          <p:nvPr/>
        </p:nvCxnSpPr>
        <p:spPr>
          <a:xfrm flipH="1">
            <a:off x="5531523" y="3618485"/>
            <a:ext cx="2495303" cy="12329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m 33">
            <a:extLst>
              <a:ext uri="{FF2B5EF4-FFF2-40B4-BE49-F238E27FC236}">
                <a16:creationId xmlns:a16="http://schemas.microsoft.com/office/drawing/2014/main" xmlns="" id="{205A664B-C7E7-4139-9B06-BC66B3538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10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47" grpId="0" animBg="1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5480574" y="1354574"/>
            <a:ext cx="10988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2017NE800902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720458" y="2432858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979" y="1249790"/>
            <a:ext cx="562257" cy="562257"/>
          </a:xfrm>
          <a:prstGeom prst="rect">
            <a:avLst/>
          </a:prstGeom>
          <a:noFill/>
        </p:spPr>
      </p:pic>
      <p:sp>
        <p:nvSpPr>
          <p:cNvPr id="2" name="CaixaDeTexto 1"/>
          <p:cNvSpPr txBox="1"/>
          <p:nvPr/>
        </p:nvSpPr>
        <p:spPr>
          <a:xfrm rot="19224412">
            <a:off x="6062864" y="574848"/>
            <a:ext cx="129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Renomear</a:t>
            </a:r>
          </a:p>
        </p:txBody>
      </p:sp>
      <p:pic>
        <p:nvPicPr>
          <p:cNvPr id="61" name="Imagem 60">
            <a:extLst>
              <a:ext uri="{FF2B5EF4-FFF2-40B4-BE49-F238E27FC236}">
                <a16:creationId xmlns:a16="http://schemas.microsoft.com/office/drawing/2014/main" xmlns="" id="{475D2A36-6E1C-4679-8E36-95A710D62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4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2017NE800902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233473" y="2423444"/>
            <a:ext cx="983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107" name="Retângulo 106"/>
          <p:cNvSpPr/>
          <p:nvPr/>
        </p:nvSpPr>
        <p:spPr>
          <a:xfrm>
            <a:off x="4550583" y="1334788"/>
            <a:ext cx="2600068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CaixaDeTexto 63"/>
          <p:cNvSpPr txBox="1"/>
          <p:nvPr/>
        </p:nvSpPr>
        <p:spPr>
          <a:xfrm>
            <a:off x="5927203" y="2422451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5775817" y="2947897"/>
            <a:ext cx="8673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5" name="Chave direita 4"/>
          <p:cNvSpPr/>
          <p:nvPr/>
        </p:nvSpPr>
        <p:spPr>
          <a:xfrm rot="5400000">
            <a:off x="6122566" y="2628133"/>
            <a:ext cx="46685" cy="227495"/>
          </a:xfrm>
          <a:prstGeom prst="rightBrace">
            <a:avLst>
              <a:gd name="adj1" fmla="val 62374"/>
              <a:gd name="adj2" fmla="val 545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Chave direita 67"/>
          <p:cNvSpPr/>
          <p:nvPr/>
        </p:nvSpPr>
        <p:spPr>
          <a:xfrm rot="5400000">
            <a:off x="5611340" y="2403244"/>
            <a:ext cx="46685" cy="684000"/>
          </a:xfrm>
          <a:prstGeom prst="rightBrace">
            <a:avLst>
              <a:gd name="adj1" fmla="val 62374"/>
              <a:gd name="adj2" fmla="val 545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Seta em curva para cima 5"/>
          <p:cNvSpPr/>
          <p:nvPr/>
        </p:nvSpPr>
        <p:spPr>
          <a:xfrm>
            <a:off x="3705532" y="2934391"/>
            <a:ext cx="2121175" cy="949733"/>
          </a:xfrm>
          <a:prstGeom prst="curvedUp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66" name="Imagem 65">
            <a:extLst>
              <a:ext uri="{FF2B5EF4-FFF2-40B4-BE49-F238E27FC236}">
                <a16:creationId xmlns:a16="http://schemas.microsoft.com/office/drawing/2014/main" xmlns="" id="{AC700C0F-8F96-4B1D-9BD1-723FE1C5D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1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68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CaixaDeTexto 74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98" name="CaixaDeTexto 97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99" name="CaixaDeTexto 98"/>
          <p:cNvSpPr txBox="1"/>
          <p:nvPr/>
        </p:nvSpPr>
        <p:spPr>
          <a:xfrm>
            <a:off x="5233473" y="2423444"/>
            <a:ext cx="983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CaixaDeTexto 78"/>
          <p:cNvSpPr txBox="1"/>
          <p:nvPr/>
        </p:nvSpPr>
        <p:spPr>
          <a:xfrm>
            <a:off x="450104" y="1818314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107" name="Retângulo 106"/>
          <p:cNvSpPr/>
          <p:nvPr/>
        </p:nvSpPr>
        <p:spPr>
          <a:xfrm>
            <a:off x="4550583" y="1334788"/>
            <a:ext cx="2600068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CaixaDeTexto 66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7" name="Imagem 7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89" name="CaixaDeTexto 88"/>
          <p:cNvSpPr txBox="1"/>
          <p:nvPr/>
        </p:nvSpPr>
        <p:spPr>
          <a:xfrm>
            <a:off x="8682712" y="5108790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8636944" y="4707460"/>
            <a:ext cx="1055540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CaixaDeTexto 63"/>
          <p:cNvSpPr txBox="1"/>
          <p:nvPr/>
        </p:nvSpPr>
        <p:spPr>
          <a:xfrm>
            <a:off x="5927203" y="2422451"/>
            <a:ext cx="47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2" name="Retângulo 1"/>
          <p:cNvSpPr/>
          <p:nvPr/>
        </p:nvSpPr>
        <p:spPr>
          <a:xfrm>
            <a:off x="218209" y="849726"/>
            <a:ext cx="5164285" cy="3545629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Retângulo 65"/>
          <p:cNvSpPr/>
          <p:nvPr/>
        </p:nvSpPr>
        <p:spPr>
          <a:xfrm>
            <a:off x="258149" y="1040242"/>
            <a:ext cx="4973175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350" b="1" dirty="0">
                <a:solidFill>
                  <a:srgbClr val="00164B"/>
                </a:solidFill>
              </a:rPr>
              <a:t>___ SIAFI2017-TABADM-UG-CONUG	(CONSULTA UG) ________</a:t>
            </a:r>
          </a:p>
        </p:txBody>
      </p:sp>
      <p:sp>
        <p:nvSpPr>
          <p:cNvPr id="68" name="Retângulo 67"/>
          <p:cNvSpPr/>
          <p:nvPr/>
        </p:nvSpPr>
        <p:spPr>
          <a:xfrm>
            <a:off x="272924" y="1476751"/>
            <a:ext cx="4958400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20/09/17      09:54	                            USUARIO : </a:t>
            </a:r>
            <a:r>
              <a:rPr lang="pt-BR" sz="1400" b="1" dirty="0">
                <a:solidFill>
                  <a:schemeClr val="tx1"/>
                </a:solidFill>
              </a:rPr>
              <a:t>FABIO</a:t>
            </a:r>
          </a:p>
        </p:txBody>
      </p:sp>
      <p:sp>
        <p:nvSpPr>
          <p:cNvPr id="69" name="Retângulo 68"/>
          <p:cNvSpPr/>
          <p:nvPr/>
        </p:nvSpPr>
        <p:spPr>
          <a:xfrm>
            <a:off x="238990" y="2174296"/>
            <a:ext cx="3821647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UNIDADE GESTORA    :   </a:t>
            </a:r>
            <a:r>
              <a:rPr lang="pt-BR" sz="1400" b="1" dirty="0">
                <a:solidFill>
                  <a:schemeClr val="tx1"/>
                </a:solidFill>
              </a:rPr>
              <a:t>170531 – SAMF/DF</a:t>
            </a:r>
          </a:p>
        </p:txBody>
      </p:sp>
      <p:sp>
        <p:nvSpPr>
          <p:cNvPr id="70" name="Retângulo 69"/>
          <p:cNvSpPr/>
          <p:nvPr/>
        </p:nvSpPr>
        <p:spPr>
          <a:xfrm>
            <a:off x="234995" y="2515066"/>
            <a:ext cx="306011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ORGAO    :   </a:t>
            </a:r>
            <a:r>
              <a:rPr lang="pt-BR" sz="1400" b="1" dirty="0">
                <a:solidFill>
                  <a:schemeClr val="tx1"/>
                </a:solidFill>
              </a:rPr>
              <a:t>25000 MIN. DA FAZENDA</a:t>
            </a:r>
          </a:p>
        </p:txBody>
      </p:sp>
      <p:sp>
        <p:nvSpPr>
          <p:cNvPr id="71" name="Retângulo 70"/>
          <p:cNvSpPr/>
          <p:nvPr/>
        </p:nvSpPr>
        <p:spPr>
          <a:xfrm>
            <a:off x="6761945" y="847582"/>
            <a:ext cx="5164285" cy="3545629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2" name="Retângulo 71"/>
          <p:cNvSpPr/>
          <p:nvPr/>
        </p:nvSpPr>
        <p:spPr>
          <a:xfrm>
            <a:off x="6812739" y="999049"/>
            <a:ext cx="51380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350" b="1" dirty="0">
                <a:solidFill>
                  <a:srgbClr val="00164B"/>
                </a:solidFill>
              </a:rPr>
              <a:t>__ SIAFI2017-TABADM-ORGAO-CONORGAO (CONSULTA ORGAO) ____</a:t>
            </a:r>
          </a:p>
        </p:txBody>
      </p:sp>
      <p:sp>
        <p:nvSpPr>
          <p:cNvPr id="78" name="Retângulo 77"/>
          <p:cNvSpPr/>
          <p:nvPr/>
        </p:nvSpPr>
        <p:spPr>
          <a:xfrm>
            <a:off x="6883875" y="1359310"/>
            <a:ext cx="4958400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20/09/17      09:54	                            USUARIO : </a:t>
            </a:r>
            <a:r>
              <a:rPr lang="pt-BR" sz="1400" b="1" dirty="0">
                <a:solidFill>
                  <a:schemeClr val="tx1"/>
                </a:solidFill>
              </a:rPr>
              <a:t>FABIO</a:t>
            </a:r>
          </a:p>
        </p:txBody>
      </p:sp>
      <p:sp>
        <p:nvSpPr>
          <p:cNvPr id="93" name="Retângulo 92"/>
          <p:cNvSpPr/>
          <p:nvPr/>
        </p:nvSpPr>
        <p:spPr>
          <a:xfrm>
            <a:off x="6903068" y="2129684"/>
            <a:ext cx="3821647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ORGAO    :   </a:t>
            </a:r>
            <a:r>
              <a:rPr lang="pt-BR" sz="1400" b="1" dirty="0">
                <a:solidFill>
                  <a:schemeClr val="tx1"/>
                </a:solidFill>
              </a:rPr>
              <a:t>25000</a:t>
            </a:r>
          </a:p>
        </p:txBody>
      </p:sp>
      <p:sp>
        <p:nvSpPr>
          <p:cNvPr id="96" name="Retângulo 95"/>
          <p:cNvSpPr/>
          <p:nvPr/>
        </p:nvSpPr>
        <p:spPr>
          <a:xfrm>
            <a:off x="6899073" y="2470454"/>
            <a:ext cx="306011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TITULO    :   </a:t>
            </a:r>
            <a:r>
              <a:rPr lang="pt-BR" sz="1400" b="1" dirty="0">
                <a:solidFill>
                  <a:schemeClr val="tx1"/>
                </a:solidFill>
              </a:rPr>
              <a:t>MINISTERIO DA FAZENDA</a:t>
            </a:r>
          </a:p>
        </p:txBody>
      </p:sp>
      <p:sp>
        <p:nvSpPr>
          <p:cNvPr id="102" name="Retângulo 101"/>
          <p:cNvSpPr/>
          <p:nvPr/>
        </p:nvSpPr>
        <p:spPr>
          <a:xfrm>
            <a:off x="6909361" y="2852009"/>
            <a:ext cx="4073829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TITULO REDUZIDO   :   </a:t>
            </a:r>
            <a:r>
              <a:rPr lang="pt-BR" sz="1400" b="1" dirty="0">
                <a:solidFill>
                  <a:schemeClr val="tx1"/>
                </a:solidFill>
              </a:rPr>
              <a:t>MIN. DA FAZENDA</a:t>
            </a:r>
          </a:p>
        </p:txBody>
      </p:sp>
      <p:sp>
        <p:nvSpPr>
          <p:cNvPr id="103" name="Retângulo 102"/>
          <p:cNvSpPr/>
          <p:nvPr/>
        </p:nvSpPr>
        <p:spPr>
          <a:xfrm>
            <a:off x="6911814" y="3306363"/>
            <a:ext cx="1951631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PODER   :   </a:t>
            </a:r>
            <a:r>
              <a:rPr lang="pt-BR" sz="1400" b="1" dirty="0">
                <a:solidFill>
                  <a:schemeClr val="tx1"/>
                </a:solidFill>
              </a:rPr>
              <a:t>EXECUTIVO</a:t>
            </a:r>
          </a:p>
        </p:txBody>
      </p:sp>
      <p:sp>
        <p:nvSpPr>
          <p:cNvPr id="108" name="Retângulo 107"/>
          <p:cNvSpPr/>
          <p:nvPr/>
        </p:nvSpPr>
        <p:spPr>
          <a:xfrm>
            <a:off x="8845116" y="3303368"/>
            <a:ext cx="2910485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b="1" dirty="0">
                <a:solidFill>
                  <a:srgbClr val="00164B"/>
                </a:solidFill>
              </a:rPr>
              <a:t>CODIGO SIORG   :   </a:t>
            </a:r>
            <a:r>
              <a:rPr lang="pt-BR" sz="1400" b="1" dirty="0">
                <a:solidFill>
                  <a:schemeClr val="tx1"/>
                </a:solidFill>
              </a:rPr>
              <a:t>001929</a:t>
            </a:r>
          </a:p>
        </p:txBody>
      </p:sp>
      <p:sp>
        <p:nvSpPr>
          <p:cNvPr id="110" name="Retângulo 109"/>
          <p:cNvSpPr/>
          <p:nvPr/>
        </p:nvSpPr>
        <p:spPr>
          <a:xfrm>
            <a:off x="10265445" y="3310868"/>
            <a:ext cx="717746" cy="31073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1" name="Conector de seta reta 110"/>
          <p:cNvCxnSpPr/>
          <p:nvPr/>
        </p:nvCxnSpPr>
        <p:spPr>
          <a:xfrm flipH="1">
            <a:off x="9692483" y="3630810"/>
            <a:ext cx="572962" cy="9539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aixaDeTexto 108"/>
          <p:cNvSpPr txBox="1"/>
          <p:nvPr/>
        </p:nvSpPr>
        <p:spPr>
          <a:xfrm>
            <a:off x="8825419" y="5419152"/>
            <a:ext cx="735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Default</a:t>
            </a:r>
          </a:p>
        </p:txBody>
      </p:sp>
      <p:sp>
        <p:nvSpPr>
          <p:cNvPr id="113" name="Retângulo 112"/>
          <p:cNvSpPr/>
          <p:nvPr/>
        </p:nvSpPr>
        <p:spPr>
          <a:xfrm>
            <a:off x="7772616" y="3321750"/>
            <a:ext cx="924494" cy="31073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>
            <a:stCxn id="113" idx="2"/>
          </p:cNvCxnSpPr>
          <p:nvPr/>
        </p:nvCxnSpPr>
        <p:spPr>
          <a:xfrm>
            <a:off x="8234863" y="3632485"/>
            <a:ext cx="0" cy="2537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7342209" y="3887875"/>
            <a:ext cx="193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No caso de outro poder, considerar 999999 Default. </a:t>
            </a:r>
          </a:p>
        </p:txBody>
      </p:sp>
      <p:cxnSp>
        <p:nvCxnSpPr>
          <p:cNvPr id="112" name="Conector de seta reta 111"/>
          <p:cNvCxnSpPr/>
          <p:nvPr/>
        </p:nvCxnSpPr>
        <p:spPr>
          <a:xfrm flipH="1" flipV="1">
            <a:off x="3622881" y="2405986"/>
            <a:ext cx="3096848" cy="27028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de seta reta 113"/>
          <p:cNvCxnSpPr/>
          <p:nvPr/>
        </p:nvCxnSpPr>
        <p:spPr>
          <a:xfrm flipV="1">
            <a:off x="3159853" y="2282273"/>
            <a:ext cx="3731968" cy="3960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Imagem 114">
            <a:extLst>
              <a:ext uri="{FF2B5EF4-FFF2-40B4-BE49-F238E27FC236}">
                <a16:creationId xmlns:a16="http://schemas.microsoft.com/office/drawing/2014/main" xmlns="" id="{8741FE8F-B571-4250-9694-C8DE1C30E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04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4" grpId="0" animBg="1"/>
      <p:bldP spid="89" grpId="0"/>
      <p:bldP spid="91" grpId="0" animBg="1"/>
      <p:bldP spid="2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8" grpId="0" animBg="1"/>
      <p:bldP spid="93" grpId="0" animBg="1"/>
      <p:bldP spid="96" grpId="0" animBg="1"/>
      <p:bldP spid="102" grpId="0" animBg="1"/>
      <p:bldP spid="103" grpId="0" animBg="1"/>
      <p:bldP spid="108" grpId="0" animBg="1"/>
      <p:bldP spid="110" grpId="0" animBg="1"/>
      <p:bldP spid="109" grpId="0"/>
      <p:bldP spid="113" grpId="0" animBg="1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349F66EF-67CA-41E4-8F75-DD9227F58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5" y="0"/>
            <a:ext cx="5115338" cy="194296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1CA0DEEC-D8A7-4CFE-B9ED-0A4063225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86" y="1958838"/>
            <a:ext cx="9001125" cy="461010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91105BD9-2500-470F-AFED-396E68F6D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154" y="2290139"/>
            <a:ext cx="5859399" cy="177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4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349F66EF-67CA-41E4-8F75-DD9227F58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40" y="80984"/>
            <a:ext cx="6557548" cy="249076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93FD4930-14AB-4BAC-844E-D549D2072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069" y="2450832"/>
            <a:ext cx="3337269" cy="413467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8A5A384E-3F23-440F-94CA-82D4E0DBA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597" y="4858900"/>
            <a:ext cx="1639750" cy="174648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006B9AD8-DE75-4430-A1DE-18B762300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4248" y="1523997"/>
            <a:ext cx="4772025" cy="4419600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B8EA32EB-512B-49C5-98DF-6DE8F13905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8677" y="1575030"/>
            <a:ext cx="6488895" cy="185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05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15636" y="1402778"/>
            <a:ext cx="187037" cy="187036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/>
          <p:cNvCxnSpPr/>
          <p:nvPr/>
        </p:nvCxnSpPr>
        <p:spPr>
          <a:xfrm>
            <a:off x="450000" y="1496296"/>
            <a:ext cx="10800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637037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2857228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4734520" y="1126964"/>
            <a:ext cx="2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9188764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Custo: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637037" y="1446713"/>
            <a:ext cx="105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000000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2857228" y="1446713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09/2017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4734521" y="1447613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9207951" y="1447613"/>
            <a:ext cx="103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218209" y="2067796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2514605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427668" y="3513773"/>
            <a:ext cx="498764" cy="513117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6" y="2516400"/>
            <a:ext cx="1116471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62686" y="2516400"/>
            <a:ext cx="948396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85760" y="2516400"/>
            <a:ext cx="151243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766851" y="2516400"/>
            <a:ext cx="265663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7509502" y="2516400"/>
            <a:ext cx="112331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8704684" y="2516400"/>
            <a:ext cx="211259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841457" y="2516400"/>
            <a:ext cx="1032318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2664000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4071" y="259078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72714" y="2597338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3208535" y="2580708"/>
            <a:ext cx="15137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50" name="CaixaDeTexto 49"/>
          <p:cNvSpPr txBox="1"/>
          <p:nvPr/>
        </p:nvSpPr>
        <p:spPr>
          <a:xfrm>
            <a:off x="7688261" y="2601333"/>
            <a:ext cx="8003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824967" y="2591713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8708512" y="2597338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756065" y="2580708"/>
            <a:ext cx="29615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1039356" y="3571337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266028" y="3563270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3181504" y="3579326"/>
            <a:ext cx="1637306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5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5544210" y="3536238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33903995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9694772" y="3556243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389400" y="3993217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cxnSp>
        <p:nvCxnSpPr>
          <p:cNvPr id="54" name="Conector reto 53"/>
          <p:cNvCxnSpPr/>
          <p:nvPr/>
        </p:nvCxnSpPr>
        <p:spPr>
          <a:xfrm flipH="1">
            <a:off x="389400" y="234445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flipH="1">
            <a:off x="11864029" y="231120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>
          <a:xfrm>
            <a:off x="399146" y="5168954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ângulo 57"/>
          <p:cNvSpPr/>
          <p:nvPr/>
        </p:nvSpPr>
        <p:spPr>
          <a:xfrm>
            <a:off x="565273" y="3663824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9" name="Conector reto 58"/>
          <p:cNvCxnSpPr/>
          <p:nvPr/>
        </p:nvCxnSpPr>
        <p:spPr>
          <a:xfrm>
            <a:off x="371069" y="397382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ângulo 56"/>
          <p:cNvSpPr/>
          <p:nvPr/>
        </p:nvSpPr>
        <p:spPr>
          <a:xfrm>
            <a:off x="908562" y="23588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1043161" y="356327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7493559" y="3574667"/>
            <a:ext cx="1180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Registrado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2119739" y="25112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Retângulo 62"/>
          <p:cNvSpPr/>
          <p:nvPr/>
        </p:nvSpPr>
        <p:spPr>
          <a:xfrm>
            <a:off x="3114718" y="2521150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Retângulo 63"/>
          <p:cNvSpPr/>
          <p:nvPr/>
        </p:nvSpPr>
        <p:spPr>
          <a:xfrm>
            <a:off x="4698195" y="251492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7438991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15636" y="2930241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CaixaDeTexto 40"/>
          <p:cNvSpPr txBox="1"/>
          <p:nvPr/>
        </p:nvSpPr>
        <p:spPr>
          <a:xfrm>
            <a:off x="501760" y="3058972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66" name="Retângulo 65"/>
          <p:cNvSpPr/>
          <p:nvPr/>
        </p:nvSpPr>
        <p:spPr>
          <a:xfrm>
            <a:off x="8649695" y="2515886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10786935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Retângulo 67"/>
          <p:cNvSpPr/>
          <p:nvPr/>
        </p:nvSpPr>
        <p:spPr>
          <a:xfrm>
            <a:off x="4818810" y="2580707"/>
            <a:ext cx="2579638" cy="276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7297618" y="1495622"/>
            <a:ext cx="96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70" name="Retângulo 69"/>
          <p:cNvSpPr/>
          <p:nvPr/>
        </p:nvSpPr>
        <p:spPr>
          <a:xfrm>
            <a:off x="7256050" y="1177480"/>
            <a:ext cx="1045479" cy="276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1" name="CaixaDeTexto 70"/>
          <p:cNvSpPr txBox="1"/>
          <p:nvPr/>
        </p:nvSpPr>
        <p:spPr>
          <a:xfrm>
            <a:off x="7297618" y="1133890"/>
            <a:ext cx="1003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SIORG:</a:t>
            </a:r>
          </a:p>
        </p:txBody>
      </p:sp>
      <p:pic>
        <p:nvPicPr>
          <p:cNvPr id="72" name="Imagem 71">
            <a:extLst>
              <a:ext uri="{FF2B5EF4-FFF2-40B4-BE49-F238E27FC236}">
                <a16:creationId xmlns:a16="http://schemas.microsoft.com/office/drawing/2014/main" xmlns="" id="{235FDFC8-1AE4-452E-901E-3CF6FF48D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415636" y="506112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___ SIAFI2017-TABADM-ORGAO-CONORGAO          (CONSULTA ORGAO)  __________________________________________</a:t>
            </a:r>
          </a:p>
        </p:txBody>
      </p:sp>
      <p:cxnSp>
        <p:nvCxnSpPr>
          <p:cNvPr id="105" name="Conector reto 104"/>
          <p:cNvCxnSpPr/>
          <p:nvPr/>
        </p:nvCxnSpPr>
        <p:spPr>
          <a:xfrm flipH="1">
            <a:off x="11890265" y="1757011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tângulo 66"/>
          <p:cNvSpPr/>
          <p:nvPr/>
        </p:nvSpPr>
        <p:spPr>
          <a:xfrm>
            <a:off x="402408" y="872305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20/09/17      09:54							     USUARIO : </a:t>
            </a:r>
            <a:r>
              <a:rPr lang="pt-BR" sz="1600" b="1" dirty="0">
                <a:solidFill>
                  <a:schemeClr val="tx1"/>
                </a:solidFill>
              </a:rPr>
              <a:t>FABIO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226312" y="20986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b="1" dirty="0">
              <a:solidFill>
                <a:srgbClr val="00164B"/>
              </a:solidFill>
            </a:endParaRPr>
          </a:p>
        </p:txBody>
      </p:sp>
      <p:sp>
        <p:nvSpPr>
          <p:cNvPr id="77" name="Retângulo 76"/>
          <p:cNvSpPr/>
          <p:nvPr/>
        </p:nvSpPr>
        <p:spPr>
          <a:xfrm>
            <a:off x="253658" y="2457241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b="1" dirty="0">
              <a:solidFill>
                <a:srgbClr val="00164B"/>
              </a:solidFill>
            </a:endParaRPr>
          </a:p>
        </p:txBody>
      </p:sp>
      <p:sp>
        <p:nvSpPr>
          <p:cNvPr id="89" name="Retângulo 88"/>
          <p:cNvSpPr/>
          <p:nvPr/>
        </p:nvSpPr>
        <p:spPr>
          <a:xfrm>
            <a:off x="190800" y="1340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ORGAO			:   </a:t>
            </a:r>
            <a:r>
              <a:rPr lang="pt-BR" sz="1600" b="1" dirty="0">
                <a:solidFill>
                  <a:schemeClr val="tx1"/>
                </a:solidFill>
              </a:rPr>
              <a:t>25000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212094" y="3163894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b="1" dirty="0">
              <a:solidFill>
                <a:srgbClr val="00164B"/>
              </a:solidFill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190800" y="1592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TITULO			:   </a:t>
            </a:r>
            <a:r>
              <a:rPr lang="pt-BR" sz="1600" b="1" dirty="0">
                <a:solidFill>
                  <a:schemeClr val="tx1"/>
                </a:solidFill>
              </a:rPr>
              <a:t>MINISTERIO DA FAZENDA</a:t>
            </a:r>
          </a:p>
        </p:txBody>
      </p:sp>
      <p:sp>
        <p:nvSpPr>
          <p:cNvPr id="103" name="Retângulo 102"/>
          <p:cNvSpPr/>
          <p:nvPr/>
        </p:nvSpPr>
        <p:spPr>
          <a:xfrm>
            <a:off x="190800" y="1844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TITULO REDUZIDO		:   </a:t>
            </a:r>
            <a:r>
              <a:rPr lang="pt-BR" sz="1600" b="1" dirty="0">
                <a:solidFill>
                  <a:schemeClr val="tx1"/>
                </a:solidFill>
              </a:rPr>
              <a:t>MIN. DA FAZENDA</a:t>
            </a:r>
          </a:p>
        </p:txBody>
      </p:sp>
      <p:sp>
        <p:nvSpPr>
          <p:cNvPr id="114" name="Retângulo 113"/>
          <p:cNvSpPr/>
          <p:nvPr/>
        </p:nvSpPr>
        <p:spPr>
          <a:xfrm>
            <a:off x="402408" y="638132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PF1=AJUDA	PF3=SAI		PF4:ATUALIZA	 PF7=RECUA	PF12=RETORNA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190800" y="2096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PODER			:   </a:t>
            </a:r>
            <a:r>
              <a:rPr lang="pt-BR" sz="1600" b="1" dirty="0">
                <a:solidFill>
                  <a:schemeClr val="tx1"/>
                </a:solidFill>
              </a:rPr>
              <a:t>EXECUTIVO</a:t>
            </a:r>
            <a:r>
              <a:rPr lang="pt-BR" sz="1600" b="1" dirty="0">
                <a:solidFill>
                  <a:srgbClr val="FF0000"/>
                </a:solidFill>
              </a:rPr>
              <a:t>		</a:t>
            </a:r>
            <a:r>
              <a:rPr lang="pt-BR" sz="1600" b="1" dirty="0">
                <a:solidFill>
                  <a:srgbClr val="00164B"/>
                </a:solidFill>
              </a:rPr>
              <a:t>CODIGO SIORG    :</a:t>
            </a:r>
            <a:r>
              <a:rPr lang="pt-BR" sz="1600" b="1" dirty="0">
                <a:solidFill>
                  <a:srgbClr val="FF0000"/>
                </a:solidFill>
              </a:rPr>
              <a:t>    </a:t>
            </a:r>
            <a:r>
              <a:rPr lang="pt-BR" sz="1600" b="1" dirty="0">
                <a:solidFill>
                  <a:schemeClr val="tx1"/>
                </a:solidFill>
              </a:rPr>
              <a:t>001929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190800" y="2348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CNPJ			:  </a:t>
            </a:r>
            <a:r>
              <a:rPr lang="pt-BR" sz="1600" b="1" dirty="0">
                <a:solidFill>
                  <a:schemeClr val="tx1"/>
                </a:solidFill>
              </a:rPr>
              <a:t> 00394460/0001-41</a:t>
            </a:r>
            <a:r>
              <a:rPr lang="pt-BR" sz="1600" b="1" dirty="0">
                <a:solidFill>
                  <a:srgbClr val="FF0000"/>
                </a:solidFill>
              </a:rPr>
              <a:t>		</a:t>
            </a:r>
            <a:r>
              <a:rPr lang="pt-BR" sz="1600" b="1" dirty="0">
                <a:solidFill>
                  <a:srgbClr val="00164B"/>
                </a:solidFill>
              </a:rPr>
              <a:t>TIPO RELACIONAMENTO    :</a:t>
            </a:r>
            <a:r>
              <a:rPr lang="pt-BR" sz="1600" b="1" dirty="0">
                <a:solidFill>
                  <a:srgbClr val="FF0000"/>
                </a:solidFill>
              </a:rPr>
              <a:t>    </a:t>
            </a:r>
            <a:r>
              <a:rPr lang="pt-BR" sz="1600" b="1" dirty="0">
                <a:solidFill>
                  <a:schemeClr val="tx1"/>
                </a:solidFill>
              </a:rPr>
              <a:t>ORGAO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190800" y="2600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INDICADOR DE MATRIZ	:   </a:t>
            </a:r>
            <a:r>
              <a:rPr lang="pt-BR" sz="1600" b="1" dirty="0">
                <a:solidFill>
                  <a:schemeClr val="tx1"/>
                </a:solidFill>
              </a:rPr>
              <a:t>1 – MATRIZ</a:t>
            </a:r>
            <a:r>
              <a:rPr lang="pt-BR" sz="1600" b="1" dirty="0">
                <a:solidFill>
                  <a:srgbClr val="FF0000"/>
                </a:solidFill>
              </a:rPr>
              <a:t>		</a:t>
            </a:r>
            <a:r>
              <a:rPr lang="pt-BR" sz="1600" b="1" dirty="0">
                <a:solidFill>
                  <a:srgbClr val="00164B"/>
                </a:solidFill>
              </a:rPr>
              <a:t>DETALHAMENTO DE PF       :</a:t>
            </a:r>
            <a:r>
              <a:rPr lang="pt-BR" sz="1600" b="1" dirty="0">
                <a:solidFill>
                  <a:srgbClr val="FF0000"/>
                </a:solidFill>
              </a:rPr>
              <a:t> 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190800" y="2852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ORGAO SUPERIOR		:</a:t>
            </a:r>
            <a:endParaRPr lang="pt-BR" sz="1600" b="1" dirty="0">
              <a:solidFill>
                <a:srgbClr val="FF0000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190800" y="3104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GESTAO PRINCIPAL		:   </a:t>
            </a:r>
            <a:r>
              <a:rPr lang="pt-BR" sz="1600" b="1" dirty="0">
                <a:solidFill>
                  <a:schemeClr val="tx1"/>
                </a:solidFill>
              </a:rPr>
              <a:t>00001 – TESOURO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190800" y="3356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TIPO DE ADMINISTRACAO	:   </a:t>
            </a:r>
            <a:r>
              <a:rPr lang="pt-BR" sz="1600" b="1" dirty="0">
                <a:solidFill>
                  <a:schemeClr val="tx1"/>
                </a:solidFill>
              </a:rPr>
              <a:t>ADMINISTRACAO DIRETA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190800" y="3608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CODIGO DO ORGAO NA SOF	:   </a:t>
            </a:r>
            <a:r>
              <a:rPr lang="pt-BR" sz="1600" b="1" dirty="0">
                <a:solidFill>
                  <a:schemeClr val="tx1"/>
                </a:solidFill>
              </a:rPr>
              <a:t>25000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UTILIZACAO CPR   :    </a:t>
            </a:r>
            <a:r>
              <a:rPr lang="pt-BR" sz="1600" b="1" dirty="0">
                <a:solidFill>
                  <a:schemeClr val="tx1"/>
                </a:solidFill>
              </a:rPr>
              <a:t>TOTAL</a:t>
            </a:r>
          </a:p>
        </p:txBody>
      </p:sp>
      <p:sp>
        <p:nvSpPr>
          <p:cNvPr id="35" name="Retângulo 34"/>
          <p:cNvSpPr/>
          <p:nvPr/>
        </p:nvSpPr>
        <p:spPr>
          <a:xfrm>
            <a:off x="190800" y="3896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CODIGO DO ORGAO NO SIAPE	:   </a:t>
            </a:r>
            <a:r>
              <a:rPr lang="pt-BR" sz="1600" b="1" dirty="0">
                <a:solidFill>
                  <a:schemeClr val="tx1"/>
                </a:solidFill>
              </a:rPr>
              <a:t>17000</a:t>
            </a:r>
            <a:r>
              <a:rPr lang="pt-BR" sz="1600" b="1" dirty="0">
                <a:solidFill>
                  <a:srgbClr val="FF0000"/>
                </a:solidFill>
              </a:rPr>
              <a:t>                                </a:t>
            </a:r>
            <a:r>
              <a:rPr lang="pt-BR" sz="1600" b="1" dirty="0">
                <a:solidFill>
                  <a:srgbClr val="00164B"/>
                </a:solidFill>
              </a:rPr>
              <a:t>USA DETALHAMENTO DE CUSTO    :    </a:t>
            </a:r>
            <a:r>
              <a:rPr lang="pt-BR" sz="1600" b="1" dirty="0">
                <a:solidFill>
                  <a:schemeClr val="tx1"/>
                </a:solidFill>
              </a:rPr>
              <a:t>SIM</a:t>
            </a:r>
          </a:p>
        </p:txBody>
      </p:sp>
      <p:sp>
        <p:nvSpPr>
          <p:cNvPr id="36" name="Retângulo 35"/>
          <p:cNvSpPr/>
          <p:nvPr/>
        </p:nvSpPr>
        <p:spPr>
          <a:xfrm>
            <a:off x="190800" y="4148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UTILIZACAO DO SIAFI		:   </a:t>
            </a:r>
            <a:r>
              <a:rPr lang="pt-BR" sz="1600" b="1" dirty="0">
                <a:solidFill>
                  <a:schemeClr val="tx1"/>
                </a:solidFill>
              </a:rPr>
              <a:t>EXECUCAO TOTAL</a:t>
            </a:r>
            <a:r>
              <a:rPr lang="pt-BR" sz="1600" b="1" dirty="0">
                <a:solidFill>
                  <a:srgbClr val="FF0000"/>
                </a:solidFill>
              </a:rPr>
              <a:t>                        </a:t>
            </a:r>
            <a:r>
              <a:rPr lang="pt-BR" sz="1600" b="1" dirty="0">
                <a:solidFill>
                  <a:srgbClr val="00164B"/>
                </a:solidFill>
              </a:rPr>
              <a:t>UTILIZACAO PRECATORIO    :    </a:t>
            </a:r>
            <a:r>
              <a:rPr lang="pt-BR" sz="1600" b="1" dirty="0">
                <a:solidFill>
                  <a:schemeClr val="tx1"/>
                </a:solidFill>
              </a:rPr>
              <a:t>SIM</a:t>
            </a:r>
          </a:p>
        </p:txBody>
      </p:sp>
      <p:sp>
        <p:nvSpPr>
          <p:cNvPr id="37" name="Retângulo 36"/>
          <p:cNvSpPr/>
          <p:nvPr/>
        </p:nvSpPr>
        <p:spPr>
          <a:xfrm>
            <a:off x="190800" y="4400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RECEBE COTA DA STN		:   </a:t>
            </a:r>
            <a:r>
              <a:rPr lang="pt-BR" sz="1600" b="1" dirty="0">
                <a:solidFill>
                  <a:schemeClr val="tx1"/>
                </a:solidFill>
              </a:rPr>
              <a:t>SIM</a:t>
            </a:r>
            <a:r>
              <a:rPr lang="pt-BR" sz="1600" b="1" dirty="0">
                <a:solidFill>
                  <a:srgbClr val="FF0000"/>
                </a:solidFill>
              </a:rPr>
              <a:t>                        </a:t>
            </a:r>
            <a:r>
              <a:rPr lang="pt-BR" sz="1600" b="1" dirty="0">
                <a:solidFill>
                  <a:srgbClr val="00164B"/>
                </a:solidFill>
              </a:rPr>
              <a:t>UTILIZACAO SIASG/SICONV    :   </a:t>
            </a:r>
            <a:r>
              <a:rPr lang="pt-BR" sz="1600" b="1" dirty="0">
                <a:solidFill>
                  <a:schemeClr val="tx1"/>
                </a:solidFill>
              </a:rPr>
              <a:t> NE/TV (TIPOS CV/CR/TP)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190800" y="4652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ORGAO ATIVO		:   </a:t>
            </a:r>
            <a:r>
              <a:rPr lang="pt-BR" sz="1600" b="1" dirty="0">
                <a:solidFill>
                  <a:schemeClr val="tx1"/>
                </a:solidFill>
              </a:rPr>
              <a:t>SIM</a:t>
            </a:r>
            <a:r>
              <a:rPr lang="pt-BR" sz="1600" b="1" dirty="0">
                <a:solidFill>
                  <a:srgbClr val="FF0000"/>
                </a:solidFill>
              </a:rPr>
              <a:t>                        </a:t>
            </a:r>
            <a:r>
              <a:rPr lang="pt-BR" sz="1600" b="1" dirty="0">
                <a:solidFill>
                  <a:srgbClr val="00164B"/>
                </a:solidFill>
              </a:rPr>
              <a:t>DET. CENT. NA COF    :    </a:t>
            </a:r>
            <a:r>
              <a:rPr lang="pt-BR" sz="1600" b="1" dirty="0">
                <a:solidFill>
                  <a:schemeClr val="tx1"/>
                </a:solidFill>
              </a:rPr>
              <a:t>SIM, EXCETO SUBITEM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190800" y="4904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AGENCIA EXECUTIVA		:   </a:t>
            </a:r>
            <a:r>
              <a:rPr lang="pt-BR" sz="1600" b="1" dirty="0">
                <a:solidFill>
                  <a:schemeClr val="tx1"/>
                </a:solidFill>
              </a:rPr>
              <a:t>NAO</a:t>
            </a:r>
            <a:r>
              <a:rPr lang="pt-BR" sz="1600" b="1" dirty="0">
                <a:solidFill>
                  <a:srgbClr val="FF0000"/>
                </a:solidFill>
              </a:rPr>
              <a:t>                        </a:t>
            </a:r>
            <a:r>
              <a:rPr lang="pt-BR" sz="1600" b="1" dirty="0">
                <a:solidFill>
                  <a:srgbClr val="00164B"/>
                </a:solidFill>
              </a:rPr>
              <a:t>TOMADA DE CONTAS CONSOLIDADA    :   </a:t>
            </a:r>
            <a:r>
              <a:rPr lang="pt-BR" sz="1600" b="1" dirty="0">
                <a:solidFill>
                  <a:schemeClr val="tx1"/>
                </a:solidFill>
              </a:rPr>
              <a:t> NAO</a:t>
            </a:r>
          </a:p>
        </p:txBody>
      </p:sp>
      <p:sp>
        <p:nvSpPr>
          <p:cNvPr id="40" name="Retângulo 39"/>
          <p:cNvSpPr/>
          <p:nvPr/>
        </p:nvSpPr>
        <p:spPr>
          <a:xfrm>
            <a:off x="190800" y="5156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UG SETORIAL FINANCEIRA	:   </a:t>
            </a:r>
            <a:r>
              <a:rPr lang="pt-BR" sz="1600" b="1" dirty="0">
                <a:solidFill>
                  <a:schemeClr val="tx1"/>
                </a:solidFill>
              </a:rPr>
              <a:t>170013 – SPOA-SE-MF</a:t>
            </a:r>
          </a:p>
        </p:txBody>
      </p:sp>
      <p:sp>
        <p:nvSpPr>
          <p:cNvPr id="41" name="Retângulo 40"/>
          <p:cNvSpPr/>
          <p:nvPr/>
        </p:nvSpPr>
        <p:spPr>
          <a:xfrm>
            <a:off x="190800" y="5408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UG RESPONSAVEL RELATORIO	:   </a:t>
            </a:r>
            <a:r>
              <a:rPr lang="pt-BR" sz="1600" b="1" dirty="0">
                <a:solidFill>
                  <a:schemeClr val="tx1"/>
                </a:solidFill>
              </a:rPr>
              <a:t>170003 – SET. DE CONTAB./MF</a:t>
            </a:r>
            <a:r>
              <a:rPr lang="pt-BR" sz="1600" b="1" dirty="0">
                <a:solidFill>
                  <a:srgbClr val="FF0000"/>
                </a:solidFill>
              </a:rPr>
              <a:t>             </a:t>
            </a:r>
            <a:r>
              <a:rPr lang="pt-BR" sz="1600" b="1" dirty="0">
                <a:solidFill>
                  <a:srgbClr val="00164B"/>
                </a:solidFill>
              </a:rPr>
              <a:t>UTILIZA NOVO CPR    :   </a:t>
            </a:r>
            <a:r>
              <a:rPr lang="pt-BR" sz="1600" b="1" dirty="0">
                <a:solidFill>
                  <a:schemeClr val="tx1"/>
                </a:solidFill>
              </a:rPr>
              <a:t> NAO</a:t>
            </a:r>
          </a:p>
        </p:txBody>
      </p:sp>
      <p:sp>
        <p:nvSpPr>
          <p:cNvPr id="42" name="Retângulo 41"/>
          <p:cNvSpPr/>
          <p:nvPr/>
        </p:nvSpPr>
        <p:spPr>
          <a:xfrm>
            <a:off x="190800" y="5660768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UG INTEGRACAO	:</a:t>
            </a:r>
            <a:endParaRPr lang="pt-BR" sz="1600" b="1" dirty="0">
              <a:solidFill>
                <a:srgbClr val="FF0000"/>
              </a:solidFill>
            </a:endParaRPr>
          </a:p>
        </p:txBody>
      </p:sp>
      <p:sp>
        <p:nvSpPr>
          <p:cNvPr id="52" name="Retângulo 51"/>
          <p:cNvSpPr/>
          <p:nvPr/>
        </p:nvSpPr>
        <p:spPr>
          <a:xfrm>
            <a:off x="4727848" y="476672"/>
            <a:ext cx="1728192" cy="35388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191490" y="5914743"/>
            <a:ext cx="1101404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b="1" dirty="0">
                <a:solidFill>
                  <a:srgbClr val="00164B"/>
                </a:solidFill>
              </a:rPr>
              <a:t>UG SETORIAL CONTABIL	:   </a:t>
            </a:r>
            <a:r>
              <a:rPr lang="pt-BR" sz="1600" b="1" dirty="0">
                <a:solidFill>
                  <a:schemeClr val="tx1"/>
                </a:solidFill>
              </a:rPr>
              <a:t>170003 – SET. DE CONTAB./MF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xmlns="" id="{C0759315-67AB-4176-BA47-B5F07EF20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:a16="http://schemas.microsoft.com/office/drawing/2014/main" xmlns="" id="{B897EC47-7A9B-4D3A-BDD8-B79FBAE34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02" y="5340124"/>
            <a:ext cx="6694005" cy="632052"/>
          </a:xfrm>
          <a:prstGeom prst="rect">
            <a:avLst/>
          </a:prstGeom>
        </p:spPr>
      </p:pic>
      <p:sp>
        <p:nvSpPr>
          <p:cNvPr id="49" name="CaixaDeTexto 48">
            <a:extLst>
              <a:ext uri="{FF2B5EF4-FFF2-40B4-BE49-F238E27FC236}">
                <a16:creationId xmlns:a16="http://schemas.microsoft.com/office/drawing/2014/main" xmlns="" id="{BBBC51BF-27BD-46F2-A734-228A74984D56}"/>
              </a:ext>
            </a:extLst>
          </p:cNvPr>
          <p:cNvSpPr txBox="1"/>
          <p:nvPr/>
        </p:nvSpPr>
        <p:spPr>
          <a:xfrm>
            <a:off x="4151784" y="1338470"/>
            <a:ext cx="7487131" cy="526297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SIGNIFICADO ANTES DE 1º DE FEVEREIRO DE 2018: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SIM: TODAS AS UG DO ÓRGÃO UTILIZAM A ABA CENTRO DE CUSTOS NO DH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NÃO: TODAS AS UG NÃO UTILIZAM A ABA CENTRO DE CUSTOS NO DH. ENTRETANTO, ALGUMA(S) UG PODE(M) UTILIZAR.</a:t>
            </a:r>
          </a:p>
          <a:p>
            <a:endParaRPr lang="pt-BR" sz="2400" b="1" dirty="0">
              <a:solidFill>
                <a:schemeClr val="bg1"/>
              </a:solidFill>
            </a:endParaRPr>
          </a:p>
          <a:p>
            <a:r>
              <a:rPr lang="pt-BR" sz="2400" b="1" dirty="0">
                <a:solidFill>
                  <a:schemeClr val="bg1"/>
                </a:solidFill>
              </a:rPr>
              <a:t>SIGNIFICADO A PARTIR DE 1º DE FEVEREIRO DE 2018: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SIM: TODAS AS UG UTILIZAM A ABA CENTRO DE CUSTOS E DETALHAM OS CENTROS DE CUSTOS (MODELAGEM PERSONALIZADA)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NÃO: TODAS AS UG UTILIZAM A ABA CENTRO DE CUSTOS. ENTRETANTO,  ALGUMA(S) UG PODE(M) DETALHAR OS CENTROS DE CUSTOS</a:t>
            </a:r>
          </a:p>
        </p:txBody>
      </p:sp>
    </p:spTree>
    <p:extLst>
      <p:ext uri="{BB962C8B-B14F-4D97-AF65-F5344CB8AC3E}">
        <p14:creationId xmlns:p14="http://schemas.microsoft.com/office/powerpoint/2010/main" val="376736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375E-6 1.48148E-6 L 0.05247 -0.666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7" y="-3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DSN001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64" name="CaixaDeTexto 63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5233473" y="2423444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33903902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4538542" y="1334788"/>
            <a:ext cx="2665507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CaixaDeTexto 76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78" name="Seta em curva para cima 77"/>
          <p:cNvSpPr/>
          <p:nvPr/>
        </p:nvSpPr>
        <p:spPr>
          <a:xfrm>
            <a:off x="3705532" y="2934391"/>
            <a:ext cx="2121175" cy="949733"/>
          </a:xfrm>
          <a:prstGeom prst="curvedUp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79" name="CaixaDeTexto 78"/>
          <p:cNvSpPr txBox="1"/>
          <p:nvPr/>
        </p:nvSpPr>
        <p:spPr>
          <a:xfrm>
            <a:off x="571262" y="3298819"/>
            <a:ext cx="223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NDD de Custos Manual: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2801362" y="3301531"/>
            <a:ext cx="575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Sim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622809" y="3327803"/>
            <a:ext cx="2619155" cy="276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6" name="Conector de seta reta 95"/>
          <p:cNvCxnSpPr/>
          <p:nvPr/>
        </p:nvCxnSpPr>
        <p:spPr>
          <a:xfrm flipH="1">
            <a:off x="1524000" y="2947897"/>
            <a:ext cx="2677" cy="339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aixaDeTexto 97"/>
          <p:cNvSpPr txBox="1"/>
          <p:nvPr/>
        </p:nvSpPr>
        <p:spPr>
          <a:xfrm>
            <a:off x="5775817" y="2947897"/>
            <a:ext cx="8673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99" name="Chave direita 98"/>
          <p:cNvSpPr/>
          <p:nvPr/>
        </p:nvSpPr>
        <p:spPr>
          <a:xfrm rot="5400000">
            <a:off x="6122566" y="2628133"/>
            <a:ext cx="46685" cy="227495"/>
          </a:xfrm>
          <a:prstGeom prst="rightBrace">
            <a:avLst>
              <a:gd name="adj1" fmla="val 62374"/>
              <a:gd name="adj2" fmla="val 545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2" name="Chave direita 101"/>
          <p:cNvSpPr/>
          <p:nvPr/>
        </p:nvSpPr>
        <p:spPr>
          <a:xfrm rot="5400000">
            <a:off x="5611340" y="2403244"/>
            <a:ext cx="46685" cy="684000"/>
          </a:xfrm>
          <a:prstGeom prst="rightBrace">
            <a:avLst>
              <a:gd name="adj1" fmla="val 62374"/>
              <a:gd name="adj2" fmla="val 545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3" name="CaixaDeTexto 102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07" name="Retângulo 106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8" name="Imagem 10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109" name="CaixaDeTexto 108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110" name="Retângulo 109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1" name="CaixaDeTexto 110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112" name="CaixaDeTexto 111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113" name="Retângulo 112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4" name="Imagem 1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115" name="CaixaDeTexto 114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116" name="Retângulo 115"/>
          <p:cNvSpPr/>
          <p:nvPr/>
        </p:nvSpPr>
        <p:spPr>
          <a:xfrm>
            <a:off x="8636944" y="4707460"/>
            <a:ext cx="1055540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7" name="Retângulo 116"/>
          <p:cNvSpPr/>
          <p:nvPr/>
        </p:nvSpPr>
        <p:spPr>
          <a:xfrm>
            <a:off x="3122005" y="2423443"/>
            <a:ext cx="1326901" cy="310735"/>
          </a:xfrm>
          <a:prstGeom prst="rect">
            <a:avLst/>
          </a:prstGeom>
          <a:noFill/>
          <a:ln w="190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3" name="Imagem 72">
            <a:extLst>
              <a:ext uri="{FF2B5EF4-FFF2-40B4-BE49-F238E27FC236}">
                <a16:creationId xmlns:a16="http://schemas.microsoft.com/office/drawing/2014/main" xmlns="" id="{41A18B53-DBC3-4262-8D48-5C6F903A1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91" grpId="0"/>
      <p:bldP spid="93" grpId="0" animBg="1"/>
      <p:bldP spid="98" grpId="0"/>
      <p:bldP spid="99" grpId="0" animBg="1"/>
      <p:bldP spid="102" grpId="0" animBg="1"/>
      <p:bldP spid="1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LPA303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4717778" y="2445416"/>
            <a:ext cx="238030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CaixaDeTexto 76"/>
          <p:cNvSpPr txBox="1"/>
          <p:nvPr/>
        </p:nvSpPr>
        <p:spPr>
          <a:xfrm>
            <a:off x="5395555" y="2456802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33903902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4538542" y="1334788"/>
            <a:ext cx="2665507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8" name="CaixaDeTexto 77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79" name="Retângulo 78"/>
          <p:cNvSpPr/>
          <p:nvPr/>
        </p:nvSpPr>
        <p:spPr>
          <a:xfrm>
            <a:off x="4706892" y="2447526"/>
            <a:ext cx="2391046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Retângulo 92"/>
          <p:cNvSpPr/>
          <p:nvPr/>
        </p:nvSpPr>
        <p:spPr>
          <a:xfrm>
            <a:off x="10753269" y="2447143"/>
            <a:ext cx="1037604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6" name="CaixaDeTexto 95"/>
          <p:cNvSpPr txBox="1"/>
          <p:nvPr/>
        </p:nvSpPr>
        <p:spPr>
          <a:xfrm>
            <a:off x="10954541" y="2448941"/>
            <a:ext cx="892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66" y="1464385"/>
            <a:ext cx="135805" cy="104188"/>
          </a:xfrm>
          <a:prstGeom prst="rect">
            <a:avLst/>
          </a:prstGeom>
        </p:spPr>
      </p:pic>
      <p:pic>
        <p:nvPicPr>
          <p:cNvPr id="98" name="Imagem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6" y="2542615"/>
            <a:ext cx="135805" cy="104188"/>
          </a:xfrm>
          <a:prstGeom prst="rect">
            <a:avLst/>
          </a:prstGeom>
        </p:spPr>
      </p:pic>
      <p:sp>
        <p:nvSpPr>
          <p:cNvPr id="95" name="Retângulo 94"/>
          <p:cNvSpPr/>
          <p:nvPr/>
        </p:nvSpPr>
        <p:spPr>
          <a:xfrm>
            <a:off x="10750708" y="2452172"/>
            <a:ext cx="1040165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9" name="CaixaDeTexto 98"/>
          <p:cNvSpPr txBox="1"/>
          <p:nvPr/>
        </p:nvSpPr>
        <p:spPr>
          <a:xfrm>
            <a:off x="571261" y="3298819"/>
            <a:ext cx="222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Exige NDD de Custo:</a:t>
            </a:r>
          </a:p>
        </p:txBody>
      </p:sp>
      <p:sp>
        <p:nvSpPr>
          <p:cNvPr id="102" name="CaixaDeTexto 101"/>
          <p:cNvSpPr txBox="1"/>
          <p:nvPr/>
        </p:nvSpPr>
        <p:spPr>
          <a:xfrm>
            <a:off x="2799634" y="3293959"/>
            <a:ext cx="575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Sim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tângulo 102"/>
          <p:cNvSpPr/>
          <p:nvPr/>
        </p:nvSpPr>
        <p:spPr>
          <a:xfrm>
            <a:off x="622809" y="3327803"/>
            <a:ext cx="2743846" cy="276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de seta reta 5"/>
          <p:cNvCxnSpPr/>
          <p:nvPr/>
        </p:nvCxnSpPr>
        <p:spPr>
          <a:xfrm flipH="1">
            <a:off x="1524000" y="2947897"/>
            <a:ext cx="2677" cy="339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CaixaDeTexto 106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08" name="Retângulo 107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9" name="Imagem 10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110" name="CaixaDeTexto 109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111" name="Retângulo 110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2" name="CaixaDeTexto 111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113" name="CaixaDeTexto 112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114" name="Retângulo 113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5" name="Imagem 1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116" name="CaixaDeTexto 115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117" name="Retângulo 116"/>
          <p:cNvSpPr/>
          <p:nvPr/>
        </p:nvSpPr>
        <p:spPr>
          <a:xfrm>
            <a:off x="8636944" y="4707460"/>
            <a:ext cx="1055540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3" name="Imagem 72">
            <a:extLst>
              <a:ext uri="{FF2B5EF4-FFF2-40B4-BE49-F238E27FC236}">
                <a16:creationId xmlns:a16="http://schemas.microsoft.com/office/drawing/2014/main" xmlns="" id="{891266B9-D85C-4758-AA47-71629C08B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7" grpId="0"/>
      <p:bldP spid="79" grpId="0" animBg="1"/>
      <p:bldP spid="93" grpId="0" animBg="1"/>
      <p:bldP spid="96" grpId="0"/>
      <p:bldP spid="95" grpId="0" animBg="1"/>
      <p:bldP spid="99" grpId="0"/>
      <p:bldP spid="102" grpId="0"/>
      <p:bldP spid="10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15636" y="1402778"/>
            <a:ext cx="187037" cy="187036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/>
          <p:cNvCxnSpPr/>
          <p:nvPr/>
        </p:nvCxnSpPr>
        <p:spPr>
          <a:xfrm>
            <a:off x="450000" y="1496296"/>
            <a:ext cx="10800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637037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2857228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637037" y="1446713"/>
            <a:ext cx="105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000000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2857228" y="1446713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09/2017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218209" y="2067796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2514605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427668" y="3513773"/>
            <a:ext cx="498764" cy="513117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6" y="2516400"/>
            <a:ext cx="1116471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62686" y="2516400"/>
            <a:ext cx="948396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85760" y="2516400"/>
            <a:ext cx="151243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766851" y="2516400"/>
            <a:ext cx="265663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7509502" y="2516400"/>
            <a:ext cx="112331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8704684" y="2516400"/>
            <a:ext cx="211259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841457" y="2516400"/>
            <a:ext cx="1032318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2664000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4071" y="259078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72714" y="2597338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3208535" y="2580708"/>
            <a:ext cx="15137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50" name="CaixaDeTexto 49"/>
          <p:cNvSpPr txBox="1"/>
          <p:nvPr/>
        </p:nvSpPr>
        <p:spPr>
          <a:xfrm>
            <a:off x="7688261" y="2601333"/>
            <a:ext cx="8003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824967" y="2591713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8708512" y="2597338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756065" y="2580708"/>
            <a:ext cx="29615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1039356" y="3571337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LPA303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266028" y="3563270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5544210" y="3536238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33903902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9694772" y="3556243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389400" y="3993217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cxnSp>
        <p:nvCxnSpPr>
          <p:cNvPr id="54" name="Conector reto 53"/>
          <p:cNvCxnSpPr/>
          <p:nvPr/>
        </p:nvCxnSpPr>
        <p:spPr>
          <a:xfrm flipH="1">
            <a:off x="389400" y="234445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flipH="1">
            <a:off x="11864029" y="231120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>
          <a:xfrm>
            <a:off x="399146" y="5168954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ângulo 57"/>
          <p:cNvSpPr/>
          <p:nvPr/>
        </p:nvSpPr>
        <p:spPr>
          <a:xfrm>
            <a:off x="565273" y="3663824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9" name="Conector reto 58"/>
          <p:cNvCxnSpPr/>
          <p:nvPr/>
        </p:nvCxnSpPr>
        <p:spPr>
          <a:xfrm>
            <a:off x="371069" y="397382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ângulo 56"/>
          <p:cNvSpPr/>
          <p:nvPr/>
        </p:nvSpPr>
        <p:spPr>
          <a:xfrm>
            <a:off x="908562" y="23588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1043161" y="356327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7493559" y="3574667"/>
            <a:ext cx="1180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Registrado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2119739" y="25112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Retângulo 62"/>
          <p:cNvSpPr/>
          <p:nvPr/>
        </p:nvSpPr>
        <p:spPr>
          <a:xfrm>
            <a:off x="3114718" y="2521150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Retângulo 63"/>
          <p:cNvSpPr/>
          <p:nvPr/>
        </p:nvSpPr>
        <p:spPr>
          <a:xfrm>
            <a:off x="4698195" y="251492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7438991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15636" y="2930241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CaixaDeTexto 40"/>
          <p:cNvSpPr txBox="1"/>
          <p:nvPr/>
        </p:nvSpPr>
        <p:spPr>
          <a:xfrm>
            <a:off x="501760" y="3058972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66" name="Retângulo 65"/>
          <p:cNvSpPr/>
          <p:nvPr/>
        </p:nvSpPr>
        <p:spPr>
          <a:xfrm>
            <a:off x="8649695" y="2515886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10786935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Retângulo 67"/>
          <p:cNvSpPr/>
          <p:nvPr/>
        </p:nvSpPr>
        <p:spPr>
          <a:xfrm>
            <a:off x="4818810" y="2580707"/>
            <a:ext cx="2579638" cy="276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3740687" y="3548993"/>
            <a:ext cx="219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4734520" y="1126964"/>
            <a:ext cx="2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71" name="CaixaDeTexto 70"/>
          <p:cNvSpPr txBox="1"/>
          <p:nvPr/>
        </p:nvSpPr>
        <p:spPr>
          <a:xfrm>
            <a:off x="9188764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Custo: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4734521" y="1447613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3" name="CaixaDeTexto 72"/>
          <p:cNvSpPr txBox="1"/>
          <p:nvPr/>
        </p:nvSpPr>
        <p:spPr>
          <a:xfrm>
            <a:off x="9207951" y="1447613"/>
            <a:ext cx="103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7297618" y="1495622"/>
            <a:ext cx="96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75" name="Retângulo 74"/>
          <p:cNvSpPr/>
          <p:nvPr/>
        </p:nvSpPr>
        <p:spPr>
          <a:xfrm>
            <a:off x="7256050" y="1177480"/>
            <a:ext cx="1045479" cy="276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CaixaDeTexto 75"/>
          <p:cNvSpPr txBox="1"/>
          <p:nvPr/>
        </p:nvSpPr>
        <p:spPr>
          <a:xfrm>
            <a:off x="7297618" y="1133890"/>
            <a:ext cx="1003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SIORG:</a:t>
            </a:r>
          </a:p>
        </p:txBody>
      </p:sp>
      <p:pic>
        <p:nvPicPr>
          <p:cNvPr id="77" name="Imagem 76">
            <a:extLst>
              <a:ext uri="{FF2B5EF4-FFF2-40B4-BE49-F238E27FC236}">
                <a16:creationId xmlns:a16="http://schemas.microsoft.com/office/drawing/2014/main" xmlns="" id="{903BEA80-3E37-44C4-B37D-77D2F85AB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IMB070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77980" y="2871855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44197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78" name="CaixaDeTexto 77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79" name="Retângulo 78"/>
          <p:cNvSpPr/>
          <p:nvPr/>
        </p:nvSpPr>
        <p:spPr>
          <a:xfrm>
            <a:off x="4550583" y="1334788"/>
            <a:ext cx="2600068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CaixaDeTexto 64"/>
          <p:cNvSpPr txBox="1"/>
          <p:nvPr/>
        </p:nvSpPr>
        <p:spPr>
          <a:xfrm>
            <a:off x="571262" y="3298819"/>
            <a:ext cx="2317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Exige NDD de Custo:</a:t>
            </a:r>
          </a:p>
        </p:txBody>
      </p:sp>
      <p:sp>
        <p:nvSpPr>
          <p:cNvPr id="67" name="CaixaDeTexto 66"/>
          <p:cNvSpPr txBox="1"/>
          <p:nvPr/>
        </p:nvSpPr>
        <p:spPr>
          <a:xfrm>
            <a:off x="2701856" y="3298819"/>
            <a:ext cx="575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Não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tângulo 73"/>
          <p:cNvSpPr/>
          <p:nvPr/>
        </p:nvSpPr>
        <p:spPr>
          <a:xfrm>
            <a:off x="622809" y="3327803"/>
            <a:ext cx="2567200" cy="276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7" name="Conector de seta reta 76"/>
          <p:cNvCxnSpPr/>
          <p:nvPr/>
        </p:nvCxnSpPr>
        <p:spPr>
          <a:xfrm flipH="1">
            <a:off x="1524000" y="2947897"/>
            <a:ext cx="2677" cy="339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ixaDeTexto 54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56" name="Retângulo 55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58" name="CaixaDeTexto 57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64" name="CaixaDeTexto 63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68" name="Retângulo 67"/>
          <p:cNvSpPr/>
          <p:nvPr/>
        </p:nvSpPr>
        <p:spPr>
          <a:xfrm>
            <a:off x="8636944" y="4707460"/>
            <a:ext cx="1055540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Retângulo 68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0" name="CaixaDeTexto 69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71" name="Retângulo 70"/>
          <p:cNvSpPr/>
          <p:nvPr/>
        </p:nvSpPr>
        <p:spPr>
          <a:xfrm>
            <a:off x="10753269" y="2447143"/>
            <a:ext cx="1037604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2" name="CaixaDeTexto 71"/>
          <p:cNvSpPr txBox="1"/>
          <p:nvPr/>
        </p:nvSpPr>
        <p:spPr>
          <a:xfrm>
            <a:off x="10954541" y="2448941"/>
            <a:ext cx="892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pic>
        <p:nvPicPr>
          <p:cNvPr id="73" name="Imagem 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66" y="1464385"/>
            <a:ext cx="135805" cy="104188"/>
          </a:xfrm>
          <a:prstGeom prst="rect">
            <a:avLst/>
          </a:prstGeom>
        </p:spPr>
      </p:pic>
      <p:pic>
        <p:nvPicPr>
          <p:cNvPr id="75" name="Imagem 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6" y="2542615"/>
            <a:ext cx="135805" cy="104188"/>
          </a:xfrm>
          <a:prstGeom prst="rect">
            <a:avLst/>
          </a:prstGeom>
        </p:spPr>
      </p:pic>
      <p:sp>
        <p:nvSpPr>
          <p:cNvPr id="76" name="Retângulo 75"/>
          <p:cNvSpPr/>
          <p:nvPr/>
        </p:nvSpPr>
        <p:spPr>
          <a:xfrm>
            <a:off x="10750708" y="2452172"/>
            <a:ext cx="1040165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9" name="Imagem 88">
            <a:extLst>
              <a:ext uri="{FF2B5EF4-FFF2-40B4-BE49-F238E27FC236}">
                <a16:creationId xmlns:a16="http://schemas.microsoft.com/office/drawing/2014/main" xmlns="" id="{F38BC5D2-370E-49F8-AC12-949DBB676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1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7" grpId="0"/>
      <p:bldP spid="74" grpId="0" animBg="1"/>
      <p:bldP spid="71" grpId="0" animBg="1"/>
      <p:bldP spid="72" grpId="0"/>
      <p:bldP spid="7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15636" y="1402778"/>
            <a:ext cx="187037" cy="187036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/>
          <p:cNvCxnSpPr/>
          <p:nvPr/>
        </p:nvCxnSpPr>
        <p:spPr>
          <a:xfrm>
            <a:off x="450000" y="1496296"/>
            <a:ext cx="10800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637037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2857228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637037" y="1446713"/>
            <a:ext cx="105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000000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2857228" y="1446713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09/2017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218209" y="2067796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2514605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427668" y="3513773"/>
            <a:ext cx="498764" cy="513117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6" y="2516400"/>
            <a:ext cx="1116471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62686" y="2516400"/>
            <a:ext cx="948396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85760" y="2516400"/>
            <a:ext cx="151243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766851" y="2516400"/>
            <a:ext cx="265663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7509502" y="2516400"/>
            <a:ext cx="112331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8704684" y="2516400"/>
            <a:ext cx="211259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841457" y="2516400"/>
            <a:ext cx="1032318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2664000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4071" y="259078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72714" y="2597338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3208535" y="2580708"/>
            <a:ext cx="15137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50" name="CaixaDeTexto 49"/>
          <p:cNvSpPr txBox="1"/>
          <p:nvPr/>
        </p:nvSpPr>
        <p:spPr>
          <a:xfrm>
            <a:off x="7688261" y="2601333"/>
            <a:ext cx="8003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824967" y="2591713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8708512" y="2597338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756065" y="2580708"/>
            <a:ext cx="29615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1039356" y="3571337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IMB070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266028" y="3563270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9694772" y="3556243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389400" y="3993217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cxnSp>
        <p:nvCxnSpPr>
          <p:cNvPr id="54" name="Conector reto 53"/>
          <p:cNvCxnSpPr/>
          <p:nvPr/>
        </p:nvCxnSpPr>
        <p:spPr>
          <a:xfrm flipH="1">
            <a:off x="389400" y="234445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flipH="1">
            <a:off x="11864029" y="231120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>
          <a:xfrm>
            <a:off x="399146" y="5168954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ângulo 57"/>
          <p:cNvSpPr/>
          <p:nvPr/>
        </p:nvSpPr>
        <p:spPr>
          <a:xfrm>
            <a:off x="565273" y="3663824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9" name="Conector reto 58"/>
          <p:cNvCxnSpPr/>
          <p:nvPr/>
        </p:nvCxnSpPr>
        <p:spPr>
          <a:xfrm>
            <a:off x="371069" y="397382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ângulo 56"/>
          <p:cNvSpPr/>
          <p:nvPr/>
        </p:nvSpPr>
        <p:spPr>
          <a:xfrm>
            <a:off x="908562" y="23588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1043161" y="356327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7493559" y="3574667"/>
            <a:ext cx="1180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Registrado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2119739" y="25112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Retângulo 62"/>
          <p:cNvSpPr/>
          <p:nvPr/>
        </p:nvSpPr>
        <p:spPr>
          <a:xfrm>
            <a:off x="3114718" y="2521150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Retângulo 63"/>
          <p:cNvSpPr/>
          <p:nvPr/>
        </p:nvSpPr>
        <p:spPr>
          <a:xfrm>
            <a:off x="4698195" y="251492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7438991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15636" y="2930241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CaixaDeTexto 40"/>
          <p:cNvSpPr txBox="1"/>
          <p:nvPr/>
        </p:nvSpPr>
        <p:spPr>
          <a:xfrm>
            <a:off x="501760" y="3058972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66" name="Retângulo 65"/>
          <p:cNvSpPr/>
          <p:nvPr/>
        </p:nvSpPr>
        <p:spPr>
          <a:xfrm>
            <a:off x="8649695" y="2515886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10786935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Retângulo 67"/>
          <p:cNvSpPr/>
          <p:nvPr/>
        </p:nvSpPr>
        <p:spPr>
          <a:xfrm>
            <a:off x="4818810" y="2580707"/>
            <a:ext cx="2579638" cy="276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3740687" y="3548993"/>
            <a:ext cx="219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6013662" y="3564831"/>
            <a:ext cx="219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1" name="CaixaDeTexto 70"/>
          <p:cNvSpPr txBox="1"/>
          <p:nvPr/>
        </p:nvSpPr>
        <p:spPr>
          <a:xfrm>
            <a:off x="4734520" y="1126964"/>
            <a:ext cx="2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9188764" y="112696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Custo:</a:t>
            </a:r>
          </a:p>
        </p:txBody>
      </p:sp>
      <p:sp>
        <p:nvSpPr>
          <p:cNvPr id="73" name="CaixaDeTexto 72"/>
          <p:cNvSpPr txBox="1"/>
          <p:nvPr/>
        </p:nvSpPr>
        <p:spPr>
          <a:xfrm>
            <a:off x="4734521" y="1447613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9207951" y="1447613"/>
            <a:ext cx="103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75" name="CaixaDeTexto 74"/>
          <p:cNvSpPr txBox="1"/>
          <p:nvPr/>
        </p:nvSpPr>
        <p:spPr>
          <a:xfrm>
            <a:off x="7297618" y="1495622"/>
            <a:ext cx="96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7256050" y="1177480"/>
            <a:ext cx="1045479" cy="2761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CaixaDeTexto 76"/>
          <p:cNvSpPr txBox="1"/>
          <p:nvPr/>
        </p:nvSpPr>
        <p:spPr>
          <a:xfrm>
            <a:off x="7297618" y="1133890"/>
            <a:ext cx="1003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SIORG:</a:t>
            </a:r>
          </a:p>
        </p:txBody>
      </p:sp>
      <p:pic>
        <p:nvPicPr>
          <p:cNvPr id="78" name="Imagem 77">
            <a:extLst>
              <a:ext uri="{FF2B5EF4-FFF2-40B4-BE49-F238E27FC236}">
                <a16:creationId xmlns:a16="http://schemas.microsoft.com/office/drawing/2014/main" xmlns="" id="{7EF3093A-AAE5-4A58-A25B-A0486CBF4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526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ETQ001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50105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4538542" y="1334788"/>
            <a:ext cx="2665507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CaixaDeTexto 76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79" name="CaixaDeTexto 78"/>
          <p:cNvSpPr txBox="1"/>
          <p:nvPr/>
        </p:nvSpPr>
        <p:spPr>
          <a:xfrm>
            <a:off x="571262" y="3298819"/>
            <a:ext cx="2317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Exige NDD de Custo: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2971350" y="3290324"/>
            <a:ext cx="575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Sim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622809" y="3327803"/>
            <a:ext cx="2816582" cy="276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6" name="Conector de seta reta 95"/>
          <p:cNvCxnSpPr/>
          <p:nvPr/>
        </p:nvCxnSpPr>
        <p:spPr>
          <a:xfrm flipH="1">
            <a:off x="1524000" y="2947897"/>
            <a:ext cx="2677" cy="339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aixaDeTexto 97"/>
          <p:cNvSpPr txBox="1"/>
          <p:nvPr/>
        </p:nvSpPr>
        <p:spPr>
          <a:xfrm>
            <a:off x="5775817" y="2947897"/>
            <a:ext cx="8673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Subitem</a:t>
            </a:r>
          </a:p>
        </p:txBody>
      </p:sp>
      <p:sp>
        <p:nvSpPr>
          <p:cNvPr id="99" name="Chave direita 98"/>
          <p:cNvSpPr/>
          <p:nvPr/>
        </p:nvSpPr>
        <p:spPr>
          <a:xfrm rot="5400000">
            <a:off x="6122566" y="2628133"/>
            <a:ext cx="46685" cy="227495"/>
          </a:xfrm>
          <a:prstGeom prst="rightBrace">
            <a:avLst>
              <a:gd name="adj1" fmla="val 62374"/>
              <a:gd name="adj2" fmla="val 545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3" name="CaixaDeTexto 102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07" name="Retângulo 106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8" name="Imagem 10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109" name="CaixaDeTexto 108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110" name="Retângulo 109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1" name="CaixaDeTexto 110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112" name="CaixaDeTexto 111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113" name="Retângulo 112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4" name="Imagem 1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115" name="CaixaDeTexto 114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116" name="Retângulo 115"/>
          <p:cNvSpPr/>
          <p:nvPr/>
        </p:nvSpPr>
        <p:spPr>
          <a:xfrm>
            <a:off x="8636944" y="4707460"/>
            <a:ext cx="1055540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Retângulo 74"/>
          <p:cNvSpPr/>
          <p:nvPr/>
        </p:nvSpPr>
        <p:spPr>
          <a:xfrm>
            <a:off x="4668502" y="2425556"/>
            <a:ext cx="2391046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Retângulo 75"/>
          <p:cNvSpPr/>
          <p:nvPr/>
        </p:nvSpPr>
        <p:spPr>
          <a:xfrm>
            <a:off x="4673773" y="2424717"/>
            <a:ext cx="2391046" cy="319749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CaixaDeTexto 64"/>
          <p:cNvSpPr txBox="1"/>
          <p:nvPr/>
        </p:nvSpPr>
        <p:spPr>
          <a:xfrm>
            <a:off x="5924792" y="2422910"/>
            <a:ext cx="449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89" name="CaixaDeTexto 88"/>
          <p:cNvSpPr txBox="1"/>
          <p:nvPr/>
        </p:nvSpPr>
        <p:spPr>
          <a:xfrm>
            <a:off x="5104244" y="2422910"/>
            <a:ext cx="1010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XXXXXX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5895534" y="2424160"/>
            <a:ext cx="593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</p:txBody>
      </p:sp>
      <p:pic>
        <p:nvPicPr>
          <p:cNvPr id="73" name="Imagem 72">
            <a:extLst>
              <a:ext uri="{FF2B5EF4-FFF2-40B4-BE49-F238E27FC236}">
                <a16:creationId xmlns:a16="http://schemas.microsoft.com/office/drawing/2014/main" xmlns="" id="{4BAC5395-3333-4A44-ADF2-3BE7C5A03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91" grpId="0"/>
      <p:bldP spid="93" grpId="0" animBg="1"/>
      <p:bldP spid="98" grpId="0"/>
      <p:bldP spid="98" grpId="1"/>
      <p:bldP spid="99" grpId="0" animBg="1"/>
      <p:bldP spid="99" grpId="1" animBg="1"/>
      <p:bldP spid="75" grpId="0" animBg="1"/>
      <p:bldP spid="76" grpId="0" animBg="1"/>
      <p:bldP spid="65" grpId="0"/>
      <p:bldP spid="89" grpId="0"/>
      <p:bldP spid="7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EST001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Subtrai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50105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4538542" y="1334788"/>
            <a:ext cx="2665507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CaixaDeTexto 76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79" name="CaixaDeTexto 78"/>
          <p:cNvSpPr txBox="1"/>
          <p:nvPr/>
        </p:nvSpPr>
        <p:spPr>
          <a:xfrm>
            <a:off x="571261" y="3298819"/>
            <a:ext cx="2367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Exige NDD de Custo: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2946668" y="3292139"/>
            <a:ext cx="575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Sim</a:t>
            </a:r>
            <a:endParaRPr lang="pt-BR" sz="1600" dirty="0">
              <a:solidFill>
                <a:srgbClr val="1A2F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622809" y="3327803"/>
            <a:ext cx="2775018" cy="276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6" name="Conector de seta reta 95"/>
          <p:cNvCxnSpPr/>
          <p:nvPr/>
        </p:nvCxnSpPr>
        <p:spPr>
          <a:xfrm flipH="1">
            <a:off x="1524000" y="2947897"/>
            <a:ext cx="2677" cy="339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CaixaDeTexto 102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107" name="Retângulo 106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8" name="Imagem 10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109" name="CaixaDeTexto 108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110" name="Retângulo 109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1" name="CaixaDeTexto 110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112" name="CaixaDeTexto 111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113" name="Retângulo 112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4" name="Imagem 1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115" name="CaixaDeTexto 114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116" name="Retângulo 115"/>
          <p:cNvSpPr/>
          <p:nvPr/>
        </p:nvSpPr>
        <p:spPr>
          <a:xfrm>
            <a:off x="8636944" y="4707460"/>
            <a:ext cx="1055540" cy="3107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Retângulo 74"/>
          <p:cNvSpPr/>
          <p:nvPr/>
        </p:nvSpPr>
        <p:spPr>
          <a:xfrm>
            <a:off x="4668502" y="2425556"/>
            <a:ext cx="2391046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Retângulo 75"/>
          <p:cNvSpPr/>
          <p:nvPr/>
        </p:nvSpPr>
        <p:spPr>
          <a:xfrm>
            <a:off x="4673773" y="2424717"/>
            <a:ext cx="2391046" cy="319749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CaixaDeTexto 64"/>
          <p:cNvSpPr txBox="1"/>
          <p:nvPr/>
        </p:nvSpPr>
        <p:spPr>
          <a:xfrm>
            <a:off x="5262293" y="2422910"/>
            <a:ext cx="1339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3078236" y="2428445"/>
            <a:ext cx="1454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73" name="Retângulo 72"/>
          <p:cNvSpPr/>
          <p:nvPr/>
        </p:nvSpPr>
        <p:spPr>
          <a:xfrm>
            <a:off x="3122005" y="2423443"/>
            <a:ext cx="1326901" cy="310735"/>
          </a:xfrm>
          <a:prstGeom prst="rect">
            <a:avLst/>
          </a:prstGeom>
          <a:noFill/>
          <a:ln w="190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1" name="Imagem 70">
            <a:extLst>
              <a:ext uri="{FF2B5EF4-FFF2-40B4-BE49-F238E27FC236}">
                <a16:creationId xmlns:a16="http://schemas.microsoft.com/office/drawing/2014/main" xmlns="" id="{B3DBC1A3-C352-4B61-A698-38F1CF915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9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91" grpId="0"/>
      <p:bldP spid="93" grpId="0" animBg="1"/>
      <p:bldP spid="75" grpId="0" animBg="1"/>
      <p:bldP spid="76" grpId="0" animBg="1"/>
      <p:bldP spid="6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18209" y="1049482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50105" y="4595081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78" name="CaixaDeTexto 77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55" name="CaixaDeTexto 54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56" name="Retângulo 55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58" name="CaixaDeTexto 57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64" name="CaixaDeTexto 63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71" name="CaixaDeTexto 70"/>
          <p:cNvSpPr txBox="1"/>
          <p:nvPr/>
        </p:nvSpPr>
        <p:spPr>
          <a:xfrm>
            <a:off x="3046629" y="2435480"/>
            <a:ext cx="1637306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5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5282043" y="2425784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33903902</a:t>
            </a:r>
          </a:p>
        </p:txBody>
      </p:sp>
      <p:sp>
        <p:nvSpPr>
          <p:cNvPr id="68" name="Retângulo 67"/>
          <p:cNvSpPr/>
          <p:nvPr/>
        </p:nvSpPr>
        <p:spPr>
          <a:xfrm>
            <a:off x="664655" y="5098410"/>
            <a:ext cx="1296815" cy="310847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520537" y="4709406"/>
            <a:ext cx="1953718" cy="1023850"/>
          </a:xfrm>
          <a:prstGeom prst="rect">
            <a:avLst/>
          </a:prstGeom>
          <a:noFill/>
          <a:ln w="190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CaixaDeTexto 66"/>
          <p:cNvSpPr txBox="1"/>
          <p:nvPr/>
        </p:nvSpPr>
        <p:spPr>
          <a:xfrm>
            <a:off x="870593" y="5360168"/>
            <a:ext cx="86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Default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641020" y="5103277"/>
            <a:ext cx="1864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CC_GENERICO</a:t>
            </a:r>
          </a:p>
        </p:txBody>
      </p:sp>
      <p:pic>
        <p:nvPicPr>
          <p:cNvPr id="69" name="Imagem 68">
            <a:extLst>
              <a:ext uri="{FF2B5EF4-FFF2-40B4-BE49-F238E27FC236}">
                <a16:creationId xmlns:a16="http://schemas.microsoft.com/office/drawing/2014/main" xmlns="" id="{382089C4-CE4A-4400-86D2-36BFC35BE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87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15636" y="1402778"/>
            <a:ext cx="187037" cy="187036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/>
          <p:cNvCxnSpPr/>
          <p:nvPr/>
        </p:nvCxnSpPr>
        <p:spPr>
          <a:xfrm>
            <a:off x="450000" y="1496296"/>
            <a:ext cx="10800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/>
          <p:cNvSpPr txBox="1"/>
          <p:nvPr/>
        </p:nvSpPr>
        <p:spPr>
          <a:xfrm>
            <a:off x="3464663" y="1115580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5341955" y="1115580"/>
            <a:ext cx="2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9796199" y="1115580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Custo: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3464663" y="1435329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09/2017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5341956" y="1436229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9815386" y="1436229"/>
            <a:ext cx="103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218209" y="2067796"/>
            <a:ext cx="11856027" cy="1101435"/>
          </a:xfrm>
          <a:prstGeom prst="rect">
            <a:avLst/>
          </a:prstGeom>
          <a:solidFill>
            <a:schemeClr val="bg1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2514605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427668" y="3513773"/>
            <a:ext cx="498764" cy="513117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6" y="2516400"/>
            <a:ext cx="1116471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62686" y="2516400"/>
            <a:ext cx="948396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85760" y="2516400"/>
            <a:ext cx="151243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766851" y="2516400"/>
            <a:ext cx="265663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7509502" y="2516400"/>
            <a:ext cx="112331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8704684" y="2516400"/>
            <a:ext cx="2112595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841457" y="2516400"/>
            <a:ext cx="1032318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2664000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4071" y="259078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72714" y="2597338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3208535" y="2580708"/>
            <a:ext cx="15137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50" name="CaixaDeTexto 49"/>
          <p:cNvSpPr txBox="1"/>
          <p:nvPr/>
        </p:nvSpPr>
        <p:spPr>
          <a:xfrm>
            <a:off x="7688261" y="2601333"/>
            <a:ext cx="8003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824967" y="2591713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8708512" y="2597338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4756065" y="2580708"/>
            <a:ext cx="29615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1039356" y="3571337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DSP001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266028" y="3563270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3181504" y="3579326"/>
            <a:ext cx="1637306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5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5544210" y="3536238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33903902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9694772" y="3556243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389400" y="3993217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cxnSp>
        <p:nvCxnSpPr>
          <p:cNvPr id="54" name="Conector reto 53"/>
          <p:cNvCxnSpPr/>
          <p:nvPr/>
        </p:nvCxnSpPr>
        <p:spPr>
          <a:xfrm flipH="1">
            <a:off x="389400" y="234445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flipH="1">
            <a:off x="11864029" y="2311204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>
          <a:xfrm>
            <a:off x="399146" y="5168954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ângulo 57"/>
          <p:cNvSpPr/>
          <p:nvPr/>
        </p:nvSpPr>
        <p:spPr>
          <a:xfrm>
            <a:off x="565273" y="3663824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9" name="Conector reto 58"/>
          <p:cNvCxnSpPr/>
          <p:nvPr/>
        </p:nvCxnSpPr>
        <p:spPr>
          <a:xfrm>
            <a:off x="371069" y="397382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ângulo 56"/>
          <p:cNvSpPr/>
          <p:nvPr/>
        </p:nvSpPr>
        <p:spPr>
          <a:xfrm>
            <a:off x="908562" y="23588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1043161" y="356327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7493559" y="3574667"/>
            <a:ext cx="1180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Registrado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2119739" y="251125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Retângulo 62"/>
          <p:cNvSpPr/>
          <p:nvPr/>
        </p:nvSpPr>
        <p:spPr>
          <a:xfrm>
            <a:off x="3114718" y="2521150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Retângulo 63"/>
          <p:cNvSpPr/>
          <p:nvPr/>
        </p:nvSpPr>
        <p:spPr>
          <a:xfrm>
            <a:off x="4698195" y="251492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7438991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15636" y="2930241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CaixaDeTexto 40"/>
          <p:cNvSpPr txBox="1"/>
          <p:nvPr/>
        </p:nvSpPr>
        <p:spPr>
          <a:xfrm>
            <a:off x="501760" y="3058972"/>
            <a:ext cx="255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Principal Com Orçamento</a:t>
            </a:r>
          </a:p>
        </p:txBody>
      </p:sp>
      <p:sp>
        <p:nvSpPr>
          <p:cNvPr id="66" name="Retângulo 65"/>
          <p:cNvSpPr/>
          <p:nvPr/>
        </p:nvSpPr>
        <p:spPr>
          <a:xfrm>
            <a:off x="8649695" y="2515886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10786935" y="2500038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7905053" y="1484238"/>
            <a:ext cx="96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71" name="CaixaDeTexto 70"/>
          <p:cNvSpPr txBox="1"/>
          <p:nvPr/>
        </p:nvSpPr>
        <p:spPr>
          <a:xfrm>
            <a:off x="7905053" y="1122506"/>
            <a:ext cx="1003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SIORG:</a:t>
            </a:r>
          </a:p>
        </p:txBody>
      </p:sp>
      <p:sp>
        <p:nvSpPr>
          <p:cNvPr id="68" name="CaixaDeTexto 67"/>
          <p:cNvSpPr txBox="1"/>
          <p:nvPr/>
        </p:nvSpPr>
        <p:spPr>
          <a:xfrm>
            <a:off x="911424" y="1124744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981169" y="1412776"/>
            <a:ext cx="1911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CC_GENERICO</a:t>
            </a:r>
          </a:p>
        </p:txBody>
      </p:sp>
      <p:sp>
        <p:nvSpPr>
          <p:cNvPr id="72" name="Retângulo 71"/>
          <p:cNvSpPr/>
          <p:nvPr/>
        </p:nvSpPr>
        <p:spPr>
          <a:xfrm>
            <a:off x="936496" y="1154898"/>
            <a:ext cx="1877273" cy="675228"/>
          </a:xfrm>
          <a:prstGeom prst="rect">
            <a:avLst/>
          </a:prstGeom>
          <a:noFill/>
          <a:ln w="190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3" name="Imagem 72">
            <a:extLst>
              <a:ext uri="{FF2B5EF4-FFF2-40B4-BE49-F238E27FC236}">
                <a16:creationId xmlns:a16="http://schemas.microsoft.com/office/drawing/2014/main" xmlns="" id="{DE568220-3BB6-4F81-A0A1-0FC23E0CE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05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+mn-lt"/>
              </a:rPr>
              <a:t>Contatos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49</a:t>
            </a:fld>
            <a:endParaRPr lang="pt-BR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136" y="4379093"/>
            <a:ext cx="3801264" cy="756220"/>
          </a:xfrm>
          <a:prstGeom prst="rect">
            <a:avLst/>
          </a:prstGeom>
        </p:spPr>
      </p:pic>
      <p:sp>
        <p:nvSpPr>
          <p:cNvPr id="16" name="Título 1"/>
          <p:cNvSpPr txBox="1">
            <a:spLocks/>
          </p:cNvSpPr>
          <p:nvPr/>
        </p:nvSpPr>
        <p:spPr>
          <a:xfrm>
            <a:off x="6090545" y="1003115"/>
            <a:ext cx="547260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t-BR" sz="1800" b="0" dirty="0">
                <a:solidFill>
                  <a:schemeClr val="tx1"/>
                </a:solidFill>
              </a:rPr>
              <a:t>Entre em contato através do correio eletrônico:</a:t>
            </a:r>
          </a:p>
        </p:txBody>
      </p:sp>
      <p:sp>
        <p:nvSpPr>
          <p:cNvPr id="17" name="Espaço Reservado para Conteúdo 2"/>
          <p:cNvSpPr>
            <a:spLocks noGrp="1"/>
          </p:cNvSpPr>
          <p:nvPr>
            <p:ph idx="1"/>
          </p:nvPr>
        </p:nvSpPr>
        <p:spPr>
          <a:xfrm>
            <a:off x="7388340" y="2742090"/>
            <a:ext cx="4190256" cy="1368151"/>
          </a:xfrm>
        </p:spPr>
        <p:txBody>
          <a:bodyPr rtlCol="0">
            <a:normAutofit fontScale="62500" lnSpcReduction="20000"/>
          </a:bodyPr>
          <a:lstStyle/>
          <a:p>
            <a:pPr>
              <a:buClr>
                <a:schemeClr val="tx2">
                  <a:lumMod val="75000"/>
                </a:schemeClr>
              </a:buClr>
              <a:defRPr/>
            </a:pPr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Gerência de Informação de Custos</a:t>
            </a:r>
          </a:p>
          <a:p>
            <a:pPr>
              <a:buClr>
                <a:schemeClr val="tx2">
                  <a:lumMod val="75000"/>
                </a:schemeClr>
              </a:buClr>
              <a:defRPr/>
            </a:pPr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Coordenação de Informação  de Custos</a:t>
            </a:r>
          </a:p>
          <a:p>
            <a:pPr>
              <a:buClr>
                <a:schemeClr val="tx2">
                  <a:lumMod val="75000"/>
                </a:schemeClr>
              </a:buClr>
              <a:defRPr/>
            </a:pPr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Subsecretaria de Contabilidade Pública</a:t>
            </a: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6105988" y="1397466"/>
            <a:ext cx="547260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t-BR" sz="1800" b="0" i="1" dirty="0">
                <a:solidFill>
                  <a:srgbClr val="0070C0"/>
                </a:solidFill>
              </a:rPr>
              <a:t>custos@tesouro.gov.br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0969E3E3-3C02-421A-AF16-A95E87AB3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08323"/>
            <a:ext cx="12192000" cy="104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87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/>
          <p:cNvSpPr/>
          <p:nvPr/>
        </p:nvSpPr>
        <p:spPr>
          <a:xfrm>
            <a:off x="1411508" y="268389"/>
            <a:ext cx="940377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O QUE É A ABA CENTRO DE CUSTOS?</a:t>
            </a:r>
            <a:endParaRPr lang="pt-BR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  <p:pic>
        <p:nvPicPr>
          <p:cNvPr id="2050" name="Picture 2" descr="Resultado de imagem para pensador rod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936" y="3159843"/>
            <a:ext cx="2676939" cy="357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 explicativo em forma de nuvem 1"/>
          <p:cNvSpPr/>
          <p:nvPr/>
        </p:nvSpPr>
        <p:spPr>
          <a:xfrm>
            <a:off x="5195455" y="4563876"/>
            <a:ext cx="5976127" cy="2062211"/>
          </a:xfrm>
          <a:prstGeom prst="cloudCallout">
            <a:avLst>
              <a:gd name="adj1" fmla="val -83302"/>
              <a:gd name="adj2" fmla="val -6276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Aliás.... O que é Objeto e </a:t>
            </a:r>
          </a:p>
          <a:p>
            <a:pPr algn="ctr"/>
            <a:r>
              <a:rPr lang="pt-BR" sz="3200" b="1" dirty="0">
                <a:solidFill>
                  <a:schemeClr val="tx1"/>
                </a:solidFill>
              </a:rPr>
              <a:t>Centro de Custos?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B375D4FF-1681-4D19-8A98-B9D6DDF2E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4704" y="365125"/>
            <a:ext cx="10515600" cy="1325563"/>
          </a:xfrm>
        </p:spPr>
        <p:txBody>
          <a:bodyPr/>
          <a:lstStyle/>
          <a:p>
            <a:r>
              <a:rPr lang="pt-BR" b="1" dirty="0">
                <a:latin typeface="+mn-lt"/>
              </a:rPr>
              <a:t>Objeto de custo - Conceito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384315" y="1566249"/>
            <a:ext cx="11463129" cy="3698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spcAft>
                <a:spcPts val="0"/>
              </a:spcAft>
              <a:buSzPct val="130000"/>
              <a:buFont typeface="Wingdings" panose="05000000000000000000" pitchFamily="2" charset="2"/>
              <a:buChar char="§"/>
            </a:pPr>
            <a:r>
              <a:rPr lang="pt-BR" sz="2800" b="1" dirty="0"/>
              <a:t>O que é o Objeto de Custos?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pt-BR" sz="2800" b="1" dirty="0"/>
              <a:t>	É a unidade que se deseja mensurar e avaliar os custos.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pt-BR" sz="2800" b="1" dirty="0"/>
              <a:t>	É determinado com base nas necessidades dos diferentes níveis gerenciais e definido pela organização.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pt-BR" sz="2800" b="1" dirty="0"/>
              <a:t>	Expressa o que será medido e a forma como será estruturada, acumulada e gerada a informação de custo, em conformidade com as necessidades estratégicas da gestão.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F3583881-4578-47D4-88F7-E2AA52D1D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1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+mn-lt"/>
              </a:rPr>
              <a:t>Centro de custo - Conceito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407369" y="1486737"/>
            <a:ext cx="11413570" cy="4229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Aft>
                <a:spcPts val="0"/>
              </a:spcAft>
              <a:buSzPct val="130000"/>
              <a:buFont typeface="Wingdings" panose="05000000000000000000" pitchFamily="2" charset="2"/>
              <a:buChar char="§"/>
            </a:pPr>
            <a:r>
              <a:rPr lang="pt-BR" sz="3200" b="1" dirty="0"/>
              <a:t>O que é o Centro de Custos?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pt-BR" sz="3200" b="1" dirty="0"/>
              <a:t>	É a unidade mínima de acumulação de custos, tanto diretos como indiretos, onde são identificados o consumo efetivo do recurso, conforme estruturado na definição do que se deseja mensurar e avaliar os custos (objeto de custo).</a:t>
            </a:r>
          </a:p>
          <a:p>
            <a:pPr marL="342900" indent="-342900" fontAlgn="auto">
              <a:spcAft>
                <a:spcPts val="0"/>
              </a:spcAft>
              <a:buFont typeface="+mj-lt"/>
              <a:buAutoNum type="alphaLcParenR"/>
            </a:pPr>
            <a:endParaRPr lang="pt-BR" sz="3200" b="1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98C0A7EF-D659-45A8-B603-D51C5ABAA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9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3168" y="-53820"/>
            <a:ext cx="10515600" cy="1325563"/>
          </a:xfrm>
        </p:spPr>
        <p:txBody>
          <a:bodyPr/>
          <a:lstStyle/>
          <a:p>
            <a:r>
              <a:rPr lang="pt-BR" b="1" dirty="0">
                <a:latin typeface="+mn-lt"/>
              </a:rPr>
              <a:t>Exemplos de Objetos e Centros de Custos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20036"/>
              </p:ext>
            </p:extLst>
          </p:nvPr>
        </p:nvGraphicFramePr>
        <p:xfrm>
          <a:off x="569843" y="993448"/>
          <a:ext cx="11045687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3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843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4295">
                <a:tc>
                  <a:txBody>
                    <a:bodyPr/>
                    <a:lstStyle/>
                    <a:p>
                      <a:r>
                        <a:rPr lang="pt-BR" sz="2400" dirty="0">
                          <a:solidFill>
                            <a:schemeClr val="tx1"/>
                          </a:solidFill>
                        </a:rPr>
                        <a:t>Objetos de Custos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dirty="0">
                          <a:solidFill>
                            <a:schemeClr val="tx1"/>
                          </a:solidFill>
                        </a:rPr>
                        <a:t>Centros de Custos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l"/>
                      <a:r>
                        <a:rPr lang="pt-BR" sz="2400" b="1" dirty="0"/>
                        <a:t>Ação Orçamentária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pt-BR" sz="2400" b="1" dirty="0"/>
                        <a:t>0OM - Indenização a Servidores em Exercício em Localidades de Fronteira (Lei nº 12.855, de 2013)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pt-BR" sz="2400" b="1" dirty="0"/>
                        <a:t>14Y - Fortalecimento do Sistema Unificado de Atenção à Sanidade Agropecuária - SUASA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pt-BR" sz="2400" b="1" dirty="0"/>
                        <a:t>52L - Reforma, Ampliação e Modernização dos Laboratórios Nacionais Agropecuários (</a:t>
                      </a:r>
                      <a:r>
                        <a:rPr lang="pt-BR" sz="2400" b="1" dirty="0" err="1"/>
                        <a:t>Lanagros</a:t>
                      </a:r>
                      <a:r>
                        <a:rPr lang="pt-BR" sz="2400" b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pt-BR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400" b="1" dirty="0"/>
                        <a:t>2046 - Oceanos, Zona Costeira e Antártica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/>
                        <a:t>2050 - Mudança do Clima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/>
                        <a:t>2059 - Política Nuclear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rgbClr val="FF0000"/>
                          </a:solidFill>
                        </a:rPr>
                        <a:t>2106</a:t>
                      </a:r>
                      <a:r>
                        <a:rPr lang="pt-BR" sz="2400" b="1" dirty="0"/>
                        <a:t> - Programa de Gestão e Manutenção do Ministério da Ciência, Tecnologia, Inovações e Comunicações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FA2363EE-3182-4D2C-9542-E1172332D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23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9916" y="-53823"/>
            <a:ext cx="10515600" cy="1325563"/>
          </a:xfrm>
        </p:spPr>
        <p:txBody>
          <a:bodyPr/>
          <a:lstStyle/>
          <a:p>
            <a:r>
              <a:rPr lang="pt-BR" b="1" dirty="0">
                <a:latin typeface="+mn-lt"/>
              </a:rPr>
              <a:t>Exemplos de Objetos e Centros de Custos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331484"/>
              </p:ext>
            </p:extLst>
          </p:nvPr>
        </p:nvGraphicFramePr>
        <p:xfrm>
          <a:off x="682486" y="965577"/>
          <a:ext cx="10515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26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Objetos de Custos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Centros de Custos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l"/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Unidades Organizacionais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Secretaria</a:t>
                      </a:r>
                      <a:r>
                        <a:rPr lang="pt-BR" sz="2400" b="1" baseline="0" dirty="0">
                          <a:solidFill>
                            <a:schemeClr val="tx1"/>
                          </a:solidFill>
                        </a:rPr>
                        <a:t> de Administração</a:t>
                      </a:r>
                      <a:endParaRPr lang="pt-BR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Secretaria de Informática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Secretaria de Judiciária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pt-B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Assistência à Saúde de Servidores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Deslocamento de Servidores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Capacitação</a:t>
                      </a:r>
                      <a:r>
                        <a:rPr lang="pt-BR" sz="2400" b="1" baseline="0" dirty="0">
                          <a:solidFill>
                            <a:schemeClr val="tx1"/>
                          </a:solidFill>
                        </a:rPr>
                        <a:t> de Servidores</a:t>
                      </a:r>
                      <a:endParaRPr lang="pt-BR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pt-B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Combinações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Secretaria</a:t>
                      </a:r>
                      <a:r>
                        <a:rPr lang="pt-BR" sz="2400" b="1" baseline="0" dirty="0">
                          <a:solidFill>
                            <a:schemeClr val="tx1"/>
                          </a:solidFill>
                        </a:rPr>
                        <a:t> de Administração, </a:t>
                      </a:r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Assistência à Saúde de Servidores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72477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Secretaria de Informática, Programa </a:t>
                      </a:r>
                      <a:r>
                        <a:rPr lang="pt-BR" sz="2400" b="1" dirty="0"/>
                        <a:t>2050 - Mudança do Clima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426599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pt-BR" sz="2400" b="1" dirty="0"/>
                        <a:t>14Y - Fortalecimento do Sistema Unificado de Atenção à Sanidade Agropecuária – SUASA + Capacitação de Servidores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6411115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CFDD8437-795E-4810-BD14-7EE0CF7A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9"/>
            <a:ext cx="12192000" cy="16983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2ACC0BF9-61C5-4488-AB81-9D8DDA61877F}"/>
              </a:ext>
            </a:extLst>
          </p:cNvPr>
          <p:cNvSpPr txBox="1"/>
          <p:nvPr/>
        </p:nvSpPr>
        <p:spPr>
          <a:xfrm>
            <a:off x="2935704" y="4571999"/>
            <a:ext cx="360947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Unidade Organizacional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8BF23B51-0608-4D50-BC70-38AD8EEA5C66}"/>
              </a:ext>
            </a:extLst>
          </p:cNvPr>
          <p:cNvSpPr txBox="1"/>
          <p:nvPr/>
        </p:nvSpPr>
        <p:spPr>
          <a:xfrm>
            <a:off x="2931689" y="4985086"/>
            <a:ext cx="3609474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Unidade Organizacional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D0619763-7F85-4695-84DC-08F5181BF80A}"/>
              </a:ext>
            </a:extLst>
          </p:cNvPr>
          <p:cNvSpPr txBox="1"/>
          <p:nvPr/>
        </p:nvSpPr>
        <p:spPr>
          <a:xfrm>
            <a:off x="7467607" y="4555955"/>
            <a:ext cx="360947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Atividade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4AC39D04-366B-4DFD-A988-44E814AAB5FF}"/>
              </a:ext>
            </a:extLst>
          </p:cNvPr>
          <p:cNvSpPr txBox="1"/>
          <p:nvPr/>
        </p:nvSpPr>
        <p:spPr>
          <a:xfrm>
            <a:off x="7475625" y="4985086"/>
            <a:ext cx="360947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Programa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460B8EFD-3E71-4E95-AE9A-185F125ABFA9}"/>
              </a:ext>
            </a:extLst>
          </p:cNvPr>
          <p:cNvSpPr txBox="1"/>
          <p:nvPr/>
        </p:nvSpPr>
        <p:spPr>
          <a:xfrm>
            <a:off x="7499690" y="5430249"/>
            <a:ext cx="3609475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Atividade</a:t>
            </a:r>
          </a:p>
          <a:p>
            <a:pPr algn="ctr"/>
            <a:endParaRPr lang="pt-BR" sz="20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EEBE9BFB-F4FA-4CC9-B3B0-B6A92A688209}"/>
              </a:ext>
            </a:extLst>
          </p:cNvPr>
          <p:cNvSpPr txBox="1"/>
          <p:nvPr/>
        </p:nvSpPr>
        <p:spPr>
          <a:xfrm>
            <a:off x="2931690" y="5441810"/>
            <a:ext cx="3641566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2000" b="1" dirty="0"/>
              <a:t>Ação Orçamentária</a:t>
            </a:r>
          </a:p>
          <a:p>
            <a:pPr algn="ctr"/>
            <a:endParaRPr lang="pt-BR" sz="2000" b="1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F597C7DB-96C6-4417-8D79-B2932D1D1434}"/>
              </a:ext>
            </a:extLst>
          </p:cNvPr>
          <p:cNvSpPr txBox="1"/>
          <p:nvPr/>
        </p:nvSpPr>
        <p:spPr>
          <a:xfrm>
            <a:off x="6593301" y="4576006"/>
            <a:ext cx="834198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+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D7FFD07C-2E79-403D-97BB-50498D290057}"/>
              </a:ext>
            </a:extLst>
          </p:cNvPr>
          <p:cNvSpPr txBox="1"/>
          <p:nvPr/>
        </p:nvSpPr>
        <p:spPr>
          <a:xfrm>
            <a:off x="6589287" y="5005134"/>
            <a:ext cx="834198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+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946A4A37-23A3-43F4-8BB8-3CFC5F24B82E}"/>
              </a:ext>
            </a:extLst>
          </p:cNvPr>
          <p:cNvSpPr txBox="1"/>
          <p:nvPr/>
        </p:nvSpPr>
        <p:spPr>
          <a:xfrm>
            <a:off x="6613352" y="5426231"/>
            <a:ext cx="834198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+</a:t>
            </a:r>
          </a:p>
          <a:p>
            <a:pPr algn="ctr"/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100370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4322</TotalTime>
  <Words>2933</Words>
  <Application>Microsoft Office PowerPoint</Application>
  <PresentationFormat>Personalizar</PresentationFormat>
  <Paragraphs>835</Paragraphs>
  <Slides>49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49</vt:i4>
      </vt:variant>
    </vt:vector>
  </HeadingPairs>
  <TitlesOfParts>
    <vt:vector size="50" baseType="lpstr">
      <vt:lpstr>Tema do Office</vt:lpstr>
      <vt:lpstr>Projeto de Ajuste na Aba Centro de Custo </vt:lpstr>
      <vt:lpstr>Apresentação do PowerPoint</vt:lpstr>
      <vt:lpstr>Apresentação do PowerPoint</vt:lpstr>
      <vt:lpstr>Apresentação do PowerPoint</vt:lpstr>
      <vt:lpstr>Apresentação do PowerPoint</vt:lpstr>
      <vt:lpstr>Objeto de custo - Conceito</vt:lpstr>
      <vt:lpstr>Centro de custo - Conceito</vt:lpstr>
      <vt:lpstr>Exemplos de Objetos e Centros de Custos</vt:lpstr>
      <vt:lpstr>Exemplos de Objetos e Centros de Custos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Exame PCASP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Contatos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Fábio de Sousa Santos Soares</dc:creator>
  <cp:lastModifiedBy>C052348</cp:lastModifiedBy>
  <cp:revision>430</cp:revision>
  <dcterms:created xsi:type="dcterms:W3CDTF">2017-09-11T18:00:27Z</dcterms:created>
  <dcterms:modified xsi:type="dcterms:W3CDTF">2017-11-23T16:45:56Z</dcterms:modified>
</cp:coreProperties>
</file>